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4" r:id="rId2"/>
  </p:sldMasterIdLst>
  <p:notesMasterIdLst>
    <p:notesMasterId r:id="rId71"/>
  </p:notesMasterIdLst>
  <p:handoutMasterIdLst>
    <p:handoutMasterId r:id="rId72"/>
  </p:handoutMasterIdLst>
  <p:sldIdLst>
    <p:sldId id="324" r:id="rId3"/>
    <p:sldId id="315" r:id="rId4"/>
    <p:sldId id="291" r:id="rId5"/>
    <p:sldId id="293" r:id="rId6"/>
    <p:sldId id="270" r:id="rId7"/>
    <p:sldId id="257" r:id="rId8"/>
    <p:sldId id="258" r:id="rId9"/>
    <p:sldId id="306" r:id="rId10"/>
    <p:sldId id="294" r:id="rId11"/>
    <p:sldId id="259" r:id="rId12"/>
    <p:sldId id="304" r:id="rId13"/>
    <p:sldId id="261" r:id="rId14"/>
    <p:sldId id="299" r:id="rId15"/>
    <p:sldId id="296" r:id="rId16"/>
    <p:sldId id="300" r:id="rId17"/>
    <p:sldId id="297" r:id="rId18"/>
    <p:sldId id="301" r:id="rId19"/>
    <p:sldId id="316" r:id="rId20"/>
    <p:sldId id="302" r:id="rId21"/>
    <p:sldId id="262" r:id="rId22"/>
    <p:sldId id="326" r:id="rId23"/>
    <p:sldId id="327" r:id="rId24"/>
    <p:sldId id="328" r:id="rId25"/>
    <p:sldId id="329" r:id="rId26"/>
    <p:sldId id="332" r:id="rId27"/>
    <p:sldId id="305" r:id="rId28"/>
    <p:sldId id="264" r:id="rId29"/>
    <p:sldId id="265" r:id="rId30"/>
    <p:sldId id="266" r:id="rId31"/>
    <p:sldId id="267" r:id="rId32"/>
    <p:sldId id="325" r:id="rId33"/>
    <p:sldId id="269" r:id="rId34"/>
    <p:sldId id="317" r:id="rId35"/>
    <p:sldId id="272" r:id="rId36"/>
    <p:sldId id="312" r:id="rId37"/>
    <p:sldId id="292" r:id="rId38"/>
    <p:sldId id="334" r:id="rId39"/>
    <p:sldId id="275" r:id="rId40"/>
    <p:sldId id="308" r:id="rId41"/>
    <p:sldId id="331" r:id="rId42"/>
    <p:sldId id="335" r:id="rId43"/>
    <p:sldId id="336" r:id="rId44"/>
    <p:sldId id="274" r:id="rId45"/>
    <p:sldId id="333" r:id="rId46"/>
    <p:sldId id="276" r:id="rId47"/>
    <p:sldId id="277" r:id="rId48"/>
    <p:sldId id="330" r:id="rId49"/>
    <p:sldId id="278" r:id="rId50"/>
    <p:sldId id="280" r:id="rId51"/>
    <p:sldId id="279" r:id="rId52"/>
    <p:sldId id="281" r:id="rId53"/>
    <p:sldId id="290" r:id="rId54"/>
    <p:sldId id="282" r:id="rId55"/>
    <p:sldId id="318" r:id="rId56"/>
    <p:sldId id="313" r:id="rId57"/>
    <p:sldId id="323" r:id="rId58"/>
    <p:sldId id="283" r:id="rId59"/>
    <p:sldId id="320" r:id="rId60"/>
    <p:sldId id="321" r:id="rId61"/>
    <p:sldId id="322" r:id="rId62"/>
    <p:sldId id="319" r:id="rId63"/>
    <p:sldId id="271" r:id="rId64"/>
    <p:sldId id="268" r:id="rId65"/>
    <p:sldId id="309" r:id="rId66"/>
    <p:sldId id="311" r:id="rId67"/>
    <p:sldId id="337" r:id="rId68"/>
    <p:sldId id="287" r:id="rId69"/>
    <p:sldId id="286" r:id="rId70"/>
  </p:sldIdLst>
  <p:sldSz cx="10287000" cy="6858000" type="35mm"/>
  <p:notesSz cx="6858000" cy="9144000"/>
  <p:embeddedFontLst>
    <p:embeddedFont>
      <p:font typeface="Roboto condensed bold" pitchFamily="2" charset="0"/>
      <p:bold r:id="rId73"/>
    </p:embeddedFont>
    <p:embeddedFont>
      <p:font typeface="汉仪特细等线简" panose="02010604000101010101" pitchFamily="2" charset="-122"/>
      <p:regular r:id="rId74"/>
    </p:embeddedFont>
    <p:embeddedFont>
      <p:font typeface="Roboto Bold" pitchFamily="2" charset="0"/>
      <p:bold r:id="rId75"/>
    </p:embeddedFont>
    <p:embeddedFont>
      <p:font typeface="Roboto medium" pitchFamily="2" charset="0"/>
      <p:regular r:id="rId76"/>
    </p:embeddedFont>
    <p:embeddedFont>
      <p:font typeface="Segoe UI Light" panose="020B0502040204020203" pitchFamily="34" charset="0"/>
      <p:regular r:id="rId77"/>
      <p: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Roboto Thin" pitchFamily="2" charset="0"/>
      <p:regular r:id="rId83"/>
    </p:embeddedFont>
    <p:embeddedFont>
      <p:font typeface="方正等线" panose="03000509000000000000" pitchFamily="65" charset="-122"/>
      <p:regular r:id="rId84"/>
    </p:embeddedFont>
    <p:embeddedFont>
      <p:font typeface="Roboto Slab Thin" pitchFamily="2" charset="0"/>
      <p:regular r:id="rId85"/>
    </p:embeddedFont>
    <p:embeddedFont>
      <p:font typeface="Roboto regular" panose="020B0604020202020204" charset="0"/>
      <p:regular r:id="rId86"/>
    </p:embeddedFont>
    <p:embeddedFont>
      <p:font typeface="Roboto condensed Light" pitchFamily="2" charset="0"/>
      <p:regular r:id="rId87"/>
    </p:embeddedFont>
    <p:embeddedFont>
      <p:font typeface="Roboto Light" pitchFamily="50" charset="0"/>
      <p:regular r:id="rId88"/>
    </p:embeddedFont>
    <p:embeddedFont>
      <p:font typeface="Droid Sans Fallback" panose="02010600030101010101" charset="-122"/>
      <p:regular r:id="rId89"/>
    </p:embeddedFont>
    <p:embeddedFont>
      <p:font typeface="Roboto Slab Light" pitchFamily="2" charset="0"/>
      <p:regular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752AC2-64B8-4243-BB7A-591C6EF1ED5E}">
          <p14:sldIdLst>
            <p14:sldId id="324"/>
            <p14:sldId id="315"/>
            <p14:sldId id="291"/>
            <p14:sldId id="293"/>
            <p14:sldId id="270"/>
          </p14:sldIdLst>
        </p14:section>
        <p14:section name="What is Material Design" id="{1AEA102F-466C-467B-9DF3-BEE9AC4BA96A}">
          <p14:sldIdLst>
            <p14:sldId id="257"/>
            <p14:sldId id="258"/>
            <p14:sldId id="306"/>
            <p14:sldId id="294"/>
          </p14:sldIdLst>
        </p14:section>
        <p14:section name="Essential" id="{32D906DC-808F-43E8-BFC6-95CE715C1BD6}">
          <p14:sldIdLst>
            <p14:sldId id="259"/>
            <p14:sldId id="304"/>
            <p14:sldId id="261"/>
            <p14:sldId id="299"/>
            <p14:sldId id="296"/>
            <p14:sldId id="300"/>
            <p14:sldId id="297"/>
            <p14:sldId id="301"/>
            <p14:sldId id="316"/>
            <p14:sldId id="302"/>
            <p14:sldId id="262"/>
            <p14:sldId id="326"/>
            <p14:sldId id="327"/>
            <p14:sldId id="328"/>
            <p14:sldId id="329"/>
            <p14:sldId id="332"/>
            <p14:sldId id="305"/>
            <p14:sldId id="264"/>
            <p14:sldId id="265"/>
            <p14:sldId id="266"/>
            <p14:sldId id="267"/>
            <p14:sldId id="325"/>
            <p14:sldId id="269"/>
            <p14:sldId id="317"/>
            <p14:sldId id="272"/>
            <p14:sldId id="312"/>
            <p14:sldId id="292"/>
            <p14:sldId id="334"/>
            <p14:sldId id="275"/>
            <p14:sldId id="308"/>
            <p14:sldId id="331"/>
            <p14:sldId id="335"/>
            <p14:sldId id="336"/>
            <p14:sldId id="274"/>
            <p14:sldId id="333"/>
            <p14:sldId id="276"/>
            <p14:sldId id="277"/>
            <p14:sldId id="330"/>
            <p14:sldId id="278"/>
            <p14:sldId id="280"/>
            <p14:sldId id="279"/>
            <p14:sldId id="281"/>
            <p14:sldId id="290"/>
            <p14:sldId id="282"/>
            <p14:sldId id="318"/>
            <p14:sldId id="313"/>
            <p14:sldId id="323"/>
            <p14:sldId id="283"/>
            <p14:sldId id="320"/>
            <p14:sldId id="321"/>
            <p14:sldId id="322"/>
            <p14:sldId id="319"/>
            <p14:sldId id="271"/>
          </p14:sldIdLst>
        </p14:section>
        <p14:section name="Future" id="{E14D65F2-94F5-43F0-B3B7-BBD3E7B112F7}">
          <p14:sldIdLst>
            <p14:sldId id="268"/>
            <p14:sldId id="309"/>
            <p14:sldId id="311"/>
            <p14:sldId id="337"/>
          </p14:sldIdLst>
        </p14:section>
        <p14:section name="Extra" id="{98CE78FB-42E9-4DA5-A164-CA8ADAE2FAB3}">
          <p14:sldIdLst>
            <p14:sldId id="287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6487"/>
    <a:srgbClr val="29435B"/>
    <a:srgbClr val="617A96"/>
    <a:srgbClr val="6996BE"/>
    <a:srgbClr val="88A3BF"/>
    <a:srgbClr val="98BCD2"/>
    <a:srgbClr val="00FFFF"/>
    <a:srgbClr val="0077D9"/>
    <a:srgbClr val="B2C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7" autoAdjust="0"/>
    <p:restoredTop sz="96476" autoAdjust="0"/>
  </p:normalViewPr>
  <p:slideViewPr>
    <p:cSldViewPr showGuides="1">
      <p:cViewPr varScale="1">
        <p:scale>
          <a:sx n="117" d="100"/>
          <a:sy n="117" d="100"/>
        </p:scale>
        <p:origin x="906" y="132"/>
      </p:cViewPr>
      <p:guideLst>
        <p:guide orient="horz" pos="2160"/>
        <p:guide pos="3240"/>
      </p:guideLst>
    </p:cSldViewPr>
  </p:slideViewPr>
  <p:outlineViewPr>
    <p:cViewPr>
      <p:scale>
        <a:sx n="50" d="100"/>
        <a:sy n="50" d="100"/>
      </p:scale>
      <p:origin x="0" y="-17214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 showGuides="1">
      <p:cViewPr varScale="1">
        <p:scale>
          <a:sx n="92" d="100"/>
          <a:sy n="92" d="100"/>
        </p:scale>
        <p:origin x="3546" y="10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3.xml"/><Relationship Id="rId90" Type="http://schemas.openxmlformats.org/officeDocument/2006/relationships/font" Target="fonts/font18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4.fntdata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5.fntdata"/><Relationship Id="rId61" Type="http://schemas.openxmlformats.org/officeDocument/2006/relationships/slide" Target="slides/slide59.xml"/><Relationship Id="rId82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874E5-1848-4889-9591-5B41ABDE91DE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DCAE3-EB28-42C0-83C1-F3883895F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33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FD6CA-29DE-4B82-95DC-8093CBC0AA06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C3D08-A526-421D-B575-7F87C249F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4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122363"/>
            <a:ext cx="8743950" cy="2387600"/>
          </a:xfrm>
        </p:spPr>
        <p:txBody>
          <a:bodyPr anchor="b"/>
          <a:lstStyle>
            <a:lvl1pPr algn="ctr">
              <a:defRPr sz="600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>
                <a:latin typeface="Roboto Slab Light" pitchFamily="2" charset="0"/>
                <a:ea typeface="Roboto Slab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9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1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365125"/>
            <a:ext cx="2218134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365125"/>
            <a:ext cx="652581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9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122363"/>
            <a:ext cx="8743950" cy="2387600"/>
          </a:xfrm>
        </p:spPr>
        <p:txBody>
          <a:bodyPr anchor="b"/>
          <a:lstStyle>
            <a:lvl1pPr algn="ctr">
              <a:defRPr sz="6000">
                <a:latin typeface="Roboto Thin" pitchFamily="2" charset="0"/>
                <a:ea typeface="Roboto Thin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>
                <a:latin typeface="Roboto Slab Light" pitchFamily="2" charset="0"/>
                <a:ea typeface="Roboto Slab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43" y="6490485"/>
            <a:ext cx="4857711" cy="22939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715500" y="-24686"/>
            <a:ext cx="571499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  <a:latin typeface="Roboto medium" pitchFamily="2" charset="0"/>
                <a:ea typeface="Roboto medium" pitchFamily="2" charset="0"/>
              </a:rPr>
              <a:t>5:10</a:t>
            </a:r>
            <a:endParaRPr lang="en-US" sz="1400" dirty="0">
              <a:solidFill>
                <a:srgbClr val="FFFFFF"/>
              </a:solidFill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679" y="38100"/>
            <a:ext cx="186270" cy="184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605" y="20801"/>
            <a:ext cx="219099" cy="2190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02" y="16709"/>
            <a:ext cx="219067" cy="219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92" y="16709"/>
            <a:ext cx="225199" cy="225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82" y="18875"/>
            <a:ext cx="225199" cy="2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1" y="6340005"/>
            <a:ext cx="10287000" cy="530352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EEEE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056" y="500062"/>
            <a:ext cx="8872538" cy="1325563"/>
          </a:xfrm>
        </p:spPr>
        <p:txBody>
          <a:bodyPr/>
          <a:lstStyle>
            <a:lvl1pPr>
              <a:defRPr>
                <a:latin typeface="Roboto Slab Light" pitchFamily="2" charset="0"/>
                <a:ea typeface="Roboto Slab Light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907" y="2133600"/>
            <a:ext cx="8872538" cy="3627438"/>
          </a:xfrm>
        </p:spPr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  <a:lvl2pPr>
              <a:defRPr>
                <a:latin typeface="Roboto Light" pitchFamily="2" charset="0"/>
                <a:ea typeface="Roboto Light" pitchFamily="2" charset="0"/>
              </a:defRPr>
            </a:lvl2pPr>
            <a:lvl3pPr>
              <a:defRPr>
                <a:latin typeface="Roboto Light" pitchFamily="2" charset="0"/>
                <a:ea typeface="Roboto Light" pitchFamily="2" charset="0"/>
              </a:defRPr>
            </a:lvl3pPr>
            <a:lvl4pPr>
              <a:defRPr>
                <a:latin typeface="Roboto Light" pitchFamily="2" charset="0"/>
                <a:ea typeface="Roboto Light" pitchFamily="2" charset="0"/>
              </a:defRPr>
            </a:lvl4pPr>
            <a:lvl5pPr>
              <a:defRPr>
                <a:latin typeface="Roboto Light" pitchFamily="2" charset="0"/>
                <a:ea typeface="Roboto Light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0287000" cy="263031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EEEEE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715500" y="-24686"/>
            <a:ext cx="571499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  <a:latin typeface="Roboto medium" pitchFamily="2" charset="0"/>
                <a:ea typeface="Roboto medium" pitchFamily="2" charset="0"/>
              </a:rPr>
              <a:t>5:10</a:t>
            </a:r>
            <a:endParaRPr lang="en-US" sz="1400" dirty="0">
              <a:solidFill>
                <a:srgbClr val="FFFFFF"/>
              </a:solidFill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679" y="38100"/>
            <a:ext cx="186270" cy="184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605" y="20801"/>
            <a:ext cx="219099" cy="2190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02" y="16709"/>
            <a:ext cx="219067" cy="219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92" y="16709"/>
            <a:ext cx="225199" cy="2251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82" y="18875"/>
            <a:ext cx="225199" cy="2251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43" y="6490485"/>
            <a:ext cx="4857711" cy="2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1709740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4589465"/>
            <a:ext cx="88725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4/24/2015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99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1825625"/>
            <a:ext cx="4371975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1825625"/>
            <a:ext cx="4371975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4/24/2015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4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365127"/>
            <a:ext cx="8872538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1681163"/>
            <a:ext cx="43518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2505075"/>
            <a:ext cx="4351883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1681163"/>
            <a:ext cx="43733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2505075"/>
            <a:ext cx="437331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4/24/2015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0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4/24/2015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85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4/24/2015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987427"/>
            <a:ext cx="5207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4/24/2015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185" y="182563"/>
            <a:ext cx="8181853" cy="1325563"/>
          </a:xfrm>
        </p:spPr>
        <p:txBody>
          <a:bodyPr/>
          <a:lstStyle>
            <a:lvl1pPr>
              <a:defRPr>
                <a:latin typeface="Roboto Slab Light" pitchFamily="2" charset="0"/>
                <a:ea typeface="Roboto Slab Light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115" y="1825625"/>
            <a:ext cx="8872538" cy="4351338"/>
          </a:xfrm>
        </p:spPr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  <a:lvl2pPr>
              <a:defRPr>
                <a:latin typeface="Roboto Light" pitchFamily="2" charset="0"/>
                <a:ea typeface="Roboto Light" pitchFamily="2" charset="0"/>
              </a:defRPr>
            </a:lvl2pPr>
            <a:lvl3pPr>
              <a:defRPr>
                <a:latin typeface="Roboto Light" pitchFamily="2" charset="0"/>
                <a:ea typeface="Roboto Light" pitchFamily="2" charset="0"/>
              </a:defRPr>
            </a:lvl3pPr>
            <a:lvl4pPr>
              <a:defRPr>
                <a:latin typeface="Roboto Light" pitchFamily="2" charset="0"/>
                <a:ea typeface="Roboto Light" pitchFamily="2" charset="0"/>
              </a:defRPr>
            </a:lvl4pPr>
            <a:lvl5pPr>
              <a:defRPr>
                <a:latin typeface="Roboto Light" pitchFamily="2" charset="0"/>
                <a:ea typeface="Roboto Light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1" y="0"/>
            <a:ext cx="1196034" cy="16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987427"/>
            <a:ext cx="520779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4/24/2015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4/24/2015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63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365125"/>
            <a:ext cx="2218134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365125"/>
            <a:ext cx="652581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4/24/2015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1709740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4589465"/>
            <a:ext cx="88725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0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1825625"/>
            <a:ext cx="4371975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1825625"/>
            <a:ext cx="4371975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3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365127"/>
            <a:ext cx="8872538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1681163"/>
            <a:ext cx="43518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2505075"/>
            <a:ext cx="4351883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1681163"/>
            <a:ext cx="43733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2505075"/>
            <a:ext cx="437331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987427"/>
            <a:ext cx="5207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987427"/>
            <a:ext cx="520779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365127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1336B-D63A-4BE2-ADEC-F8B5196E16DA}" type="datetimeFigureOut">
              <a:rPr lang="en-US" smtClean="0"/>
              <a:t>4/24/2015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6356352"/>
            <a:ext cx="3471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B3060-3300-42AF-8951-14229C234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365127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1336B-D63A-4BE2-ADEC-F8B5196E16DA}" type="datetimeFigureOut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4/24/2015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6356352"/>
            <a:ext cx="3471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B3060-3300-42AF-8951-14229C234741}" type="slidenum">
              <a:rPr 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24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90690"/>
            <a:ext cx="10286999" cy="51673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altLang="zh-CN" sz="4800" dirty="0" smtClean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0" indent="0" algn="ctr"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Roboto Thin" pitchFamily="2" charset="0"/>
                <a:ea typeface="Roboto Thin" pitchFamily="2" charset="0"/>
              </a:rPr>
              <a:t>Metaphor</a:t>
            </a:r>
            <a:endParaRPr lang="en-US" altLang="zh-CN" sz="4800" dirty="0">
              <a:solidFill>
                <a:srgbClr val="FF0000"/>
              </a:solidFill>
              <a:latin typeface="Roboto Thin" pitchFamily="2" charset="0"/>
              <a:ea typeface="Roboto Thin" pitchFamily="2" charset="0"/>
            </a:endParaRPr>
          </a:p>
          <a:p>
            <a:pPr marL="0" indent="0" algn="ctr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4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动画</a:t>
            </a:r>
            <a:endParaRPr lang="en-US" altLang="zh-CN" sz="4800" dirty="0" smtClean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0" indent="0" algn="ctr"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Roboto Thin" pitchFamily="2" charset="0"/>
                <a:ea typeface="Roboto Thin" pitchFamily="2" charset="0"/>
              </a:rPr>
              <a:t>Motion</a:t>
            </a:r>
            <a:endParaRPr lang="en-US" altLang="zh-CN" sz="3200" dirty="0">
              <a:solidFill>
                <a:srgbClr val="FF0000"/>
              </a:solidFill>
              <a:latin typeface="Roboto Thin" pitchFamily="2" charset="0"/>
              <a:ea typeface="Roboto Thin" pitchFamily="2" charset="0"/>
            </a:endParaRPr>
          </a:p>
          <a:p>
            <a:pPr marL="0" indent="0" algn="ctr"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4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</a:t>
            </a:r>
            <a:r>
              <a:rPr lang="zh-CN" altLang="en-US" sz="4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设计</a:t>
            </a:r>
            <a:endParaRPr lang="en-US" altLang="zh-CN" sz="4800" dirty="0" smtClean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FF0000"/>
                </a:solidFill>
                <a:latin typeface="Roboto Thin" pitchFamily="2" charset="0"/>
                <a:ea typeface="Roboto Thin" pitchFamily="2" charset="0"/>
              </a:rPr>
              <a:t>Visual Treatments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2046229" y="2766218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dirty="0"/>
              <a:t>Material Design </a:t>
            </a:r>
            <a:r>
              <a:rPr lang="zh-CN" altLang="en-US" dirty="0">
                <a:latin typeface="+mj-ea"/>
                <a:ea typeface="+mj-ea"/>
              </a:rPr>
              <a:t>之核心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4143521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259E-6 1.48148E-6 L -2.59259E-6 -0.40347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620" y="58846"/>
            <a:ext cx="5797080" cy="67403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t</a:t>
            </a:r>
            <a:r>
              <a:rPr lang="en-US" sz="72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he</a:t>
            </a:r>
          </a:p>
          <a:p>
            <a:r>
              <a:rPr lang="en-US" sz="7200" dirty="0" smtClean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METAPHOR</a:t>
            </a:r>
          </a:p>
          <a:p>
            <a:r>
              <a:rPr lang="en-US" sz="72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of</a:t>
            </a:r>
          </a:p>
          <a:p>
            <a:r>
              <a:rPr lang="en-US" sz="7200" dirty="0" smtClean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PAPER</a:t>
            </a:r>
          </a:p>
          <a:p>
            <a:r>
              <a:rPr lang="en-US" sz="72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and</a:t>
            </a:r>
          </a:p>
          <a:p>
            <a:r>
              <a:rPr lang="en-US" sz="7200" dirty="0" smtClean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INK</a:t>
            </a:r>
            <a:endParaRPr lang="en-US" sz="7200" dirty="0">
              <a:solidFill>
                <a:schemeClr val="accent1"/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867400" y="1714500"/>
            <a:ext cx="3514725" cy="3571875"/>
          </a:xfrm>
          <a:prstGeom prst="roundRect">
            <a:avLst>
              <a:gd name="adj" fmla="val 1633"/>
            </a:avLst>
          </a:prstGeom>
          <a:solidFill>
            <a:srgbClr val="FFFFFF"/>
          </a:solidFill>
          <a:ln>
            <a:noFill/>
          </a:ln>
          <a:effectLst>
            <a:outerShdw blurRad="165100" dist="50800" dir="8100000" algn="ctr" rotWithShape="0">
              <a:schemeClr val="tx1">
                <a:alpha val="43000"/>
              </a:schemeClr>
            </a:outerShdw>
          </a:effectLst>
          <a:scene3d>
            <a:camera prst="isometricTopUp"/>
            <a:lightRig rig="threePt" dir="t"/>
          </a:scene3d>
          <a:sp3d z="76200" extrusionH="12700"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53100" y="3494087"/>
            <a:ext cx="1102293" cy="1102293"/>
          </a:xfrm>
          <a:prstGeom prst="ellipse">
            <a:avLst/>
          </a:prstGeom>
          <a:solidFill>
            <a:srgbClr val="0077D9"/>
          </a:solidFill>
          <a:ln>
            <a:noFill/>
          </a:ln>
          <a:effectLst>
            <a:outerShdw blurRad="304800" dist="127000" dir="8100000" algn="ctr" rotWithShape="0">
              <a:schemeClr val="tx1">
                <a:alpha val="33000"/>
              </a:schemeClr>
            </a:outerShdw>
          </a:effectLst>
          <a:scene3d>
            <a:camera prst="isometricTopUp"/>
            <a:lightRig rig="threePt" dir="t"/>
          </a:scene3d>
          <a:sp3d z="152400" extrusionH="12700">
            <a:extrusionClr>
              <a:schemeClr val="tx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1843" y="24276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2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011152" y="2058381"/>
            <a:ext cx="8198739" cy="479961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accent2"/>
                </a:solidFill>
                <a:latin typeface="+mj-ea"/>
                <a:ea typeface="+mj-ea"/>
              </a:rPr>
              <a:t>纸为虚指</a:t>
            </a:r>
            <a:r>
              <a:rPr lang="en-US" altLang="zh-CN" dirty="0" smtClean="0">
                <a:solidFill>
                  <a:schemeClr val="accent2"/>
                </a:solidFill>
                <a:latin typeface="+mj-ea"/>
                <a:ea typeface="+mj-ea"/>
              </a:rPr>
              <a:t>, </a:t>
            </a:r>
            <a:r>
              <a:rPr lang="zh-CN" altLang="en-US" dirty="0" smtClean="0">
                <a:solidFill>
                  <a:schemeClr val="accent2"/>
                </a:solidFill>
                <a:latin typeface="+mj-ea"/>
                <a:ea typeface="+mj-ea"/>
              </a:rPr>
              <a:t>取纸之神</a:t>
            </a:r>
            <a:endParaRPr lang="en-US" altLang="zh-CN" dirty="0" smtClean="0">
              <a:solidFill>
                <a:schemeClr val="accent2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j-ea"/>
              </a:rPr>
              <a:t>纸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j-ea"/>
              </a:rPr>
              <a:t>→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j-ea"/>
              </a:rPr>
              <a:t>层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+mn-lt"/>
              </a:rPr>
              <a:t>→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j-ea"/>
              </a:rPr>
              <a:t>优先级</a:t>
            </a:r>
            <a:endParaRPr lang="en-US" altLang="zh-CN" sz="2400" dirty="0" smtClean="0">
              <a:solidFill>
                <a:schemeClr val="tx2">
                  <a:lumMod val="50000"/>
                </a:schemeClr>
              </a:solidFill>
              <a:latin typeface="+mn-lt"/>
              <a:ea typeface="+mj-ea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2">
                  <a:lumMod val="50000"/>
                </a:schemeClr>
              </a:solidFill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j-ea"/>
              </a:rPr>
              <a:t>纸 </a:t>
            </a:r>
            <a:r>
              <a:rPr lang="en-US" sz="2400" dirty="0" smtClean="0">
                <a:latin typeface="+mn-lt"/>
                <a:ea typeface="+mj-ea"/>
              </a:rPr>
              <a:t>→ </a:t>
            </a:r>
            <a:r>
              <a:rPr lang="zh-CN" altLang="en-US" sz="2400" dirty="0" smtClean="0">
                <a:latin typeface="+mn-lt"/>
                <a:ea typeface="+mj-ea"/>
              </a:rPr>
              <a:t>卡片 </a:t>
            </a:r>
            <a:r>
              <a:rPr lang="en-US" sz="2400" dirty="0" smtClean="0">
                <a:latin typeface="+mn-lt"/>
              </a:rPr>
              <a:t>→ </a:t>
            </a:r>
            <a:r>
              <a:rPr lang="zh-CN" altLang="en-US" sz="2400" dirty="0" smtClean="0">
                <a:latin typeface="+mn-lt"/>
                <a:ea typeface="+mj-ea"/>
              </a:rPr>
              <a:t>信息</a:t>
            </a:r>
            <a:endParaRPr lang="en-US" altLang="zh-CN" sz="2400" dirty="0" smtClean="0">
              <a:solidFill>
                <a:schemeClr val="tx2">
                  <a:lumMod val="50000"/>
                </a:schemeClr>
              </a:solidFill>
              <a:latin typeface="+mn-lt"/>
              <a:ea typeface="+mj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10521" y="2676525"/>
            <a:ext cx="3514725" cy="3571875"/>
          </a:xfrm>
          <a:prstGeom prst="roundRect">
            <a:avLst>
              <a:gd name="adj" fmla="val 1633"/>
            </a:avLst>
          </a:prstGeom>
          <a:solidFill>
            <a:srgbClr val="FFFFFF"/>
          </a:solidFill>
          <a:ln>
            <a:noFill/>
          </a:ln>
          <a:effectLst>
            <a:outerShdw blurRad="165100" dist="50800" dir="5400000" algn="ctr" rotWithShape="0">
              <a:schemeClr val="tx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414462" y="3772767"/>
            <a:ext cx="2366963" cy="2112818"/>
          </a:xfrm>
          <a:prstGeom prst="roundRect">
            <a:avLst>
              <a:gd name="adj" fmla="val 1633"/>
            </a:avLst>
          </a:prstGeom>
          <a:solidFill>
            <a:srgbClr val="FFFFFF"/>
          </a:solidFill>
          <a:ln>
            <a:noFill/>
          </a:ln>
          <a:effectLst>
            <a:outerShdw blurRad="38100" dist="25400" dir="5400000" algn="ctr" rotWithShape="0">
              <a:schemeClr val="tx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960018" y="3772767"/>
            <a:ext cx="2366963" cy="2112818"/>
          </a:xfrm>
          <a:prstGeom prst="roundRect">
            <a:avLst>
              <a:gd name="adj" fmla="val 1633"/>
            </a:avLst>
          </a:prstGeom>
          <a:solidFill>
            <a:srgbClr val="FFFFFF"/>
          </a:solidFill>
          <a:ln>
            <a:noFill/>
          </a:ln>
          <a:effectLst>
            <a:outerShdw blurRad="165100" dist="50800" dir="5400000" algn="ctr" rotWithShape="0">
              <a:schemeClr val="tx1"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05574" y="3772767"/>
            <a:ext cx="2366963" cy="2112818"/>
          </a:xfrm>
          <a:prstGeom prst="roundRect">
            <a:avLst>
              <a:gd name="adj" fmla="val 1633"/>
            </a:avLst>
          </a:prstGeom>
          <a:solidFill>
            <a:srgbClr val="FFFFFF"/>
          </a:solidFill>
          <a:ln>
            <a:noFill/>
          </a:ln>
          <a:effectLst>
            <a:outerShdw blurRad="241300" dist="101600" dir="5400000" algn="ctr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44415" y="5336174"/>
            <a:ext cx="1102293" cy="1102293"/>
          </a:xfrm>
          <a:prstGeom prst="ellipse">
            <a:avLst/>
          </a:prstGeom>
          <a:solidFill>
            <a:srgbClr val="0077D9"/>
          </a:solidFill>
          <a:ln>
            <a:noFill/>
          </a:ln>
          <a:effectLst>
            <a:outerShdw blurRad="165100" dist="50800" dir="5400000" algn="ctr" rotWithShape="0">
              <a:schemeClr val="tx1"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589971" y="5336174"/>
            <a:ext cx="1102293" cy="1102293"/>
          </a:xfrm>
          <a:prstGeom prst="ellipse">
            <a:avLst/>
          </a:prstGeom>
          <a:solidFill>
            <a:srgbClr val="0077D9"/>
          </a:solidFill>
          <a:ln>
            <a:noFill/>
          </a:ln>
          <a:effectLst>
            <a:outerShdw blurRad="241300" dist="76200" dir="5400000" algn="ctr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35527" y="5336174"/>
            <a:ext cx="1102293" cy="1102293"/>
          </a:xfrm>
          <a:prstGeom prst="ellipse">
            <a:avLst/>
          </a:prstGeom>
          <a:solidFill>
            <a:srgbClr val="0077D9"/>
          </a:solidFill>
          <a:ln>
            <a:noFill/>
          </a:ln>
          <a:effectLst>
            <a:outerShdw blurRad="330200" dist="101600" dir="5400000" algn="ctr" rotWithShape="0">
              <a:schemeClr val="tx1"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1843" y="24276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2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纸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2011152" y="2058381"/>
            <a:ext cx="8198739" cy="50323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accent2"/>
                </a:solidFill>
                <a:latin typeface="+mj-ea"/>
                <a:ea typeface="+mj-ea"/>
              </a:rPr>
              <a:t>纸为虚指</a:t>
            </a:r>
            <a:r>
              <a:rPr lang="en-US" altLang="zh-CN" dirty="0" smtClean="0">
                <a:solidFill>
                  <a:schemeClr val="accent2"/>
                </a:solidFill>
                <a:latin typeface="+mj-ea"/>
                <a:ea typeface="+mj-ea"/>
              </a:rPr>
              <a:t>, </a:t>
            </a:r>
            <a:r>
              <a:rPr lang="zh-CN" altLang="en-US" dirty="0" smtClean="0">
                <a:solidFill>
                  <a:schemeClr val="accent2"/>
                </a:solidFill>
                <a:latin typeface="+mj-ea"/>
                <a:ea typeface="+mj-ea"/>
              </a:rPr>
              <a:t>取纸之神</a:t>
            </a:r>
            <a:endParaRPr lang="en-US" altLang="zh-CN" dirty="0" smtClean="0">
              <a:solidFill>
                <a:schemeClr val="accent2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j-ea"/>
              </a:rPr>
              <a:t>纸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j-ea"/>
              </a:rPr>
              <a:t>→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j-ea"/>
              </a:rPr>
              <a:t>层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+mn-lt"/>
              </a:rPr>
              <a:t>→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j-ea"/>
              </a:rPr>
              <a:t>优先级</a:t>
            </a:r>
            <a:endParaRPr lang="en-US" altLang="zh-CN" sz="2400" dirty="0" smtClean="0">
              <a:solidFill>
                <a:schemeClr val="tx2">
                  <a:lumMod val="50000"/>
                </a:schemeClr>
              </a:solidFill>
              <a:latin typeface="+mn-lt"/>
              <a:ea typeface="+mj-ea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2">
                  <a:lumMod val="50000"/>
                </a:schemeClr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984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ard reve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93" y="915754"/>
            <a:ext cx="3657600" cy="1311966"/>
          </a:xfrm>
          <a:prstGeom prst="rect">
            <a:avLst/>
          </a:prstGeom>
          <a:noFill/>
          <a:ln>
            <a:noFill/>
          </a:ln>
          <a:effectLst>
            <a:outerShdw blurRad="228600" dist="88900" dir="5400000" algn="ctr" rotWithShape="0">
              <a:schemeClr val="tx1">
                <a:lumMod val="50000"/>
                <a:alpha val="33000"/>
              </a:scheme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93" y="2330719"/>
            <a:ext cx="3657600" cy="2226366"/>
          </a:xfrm>
          <a:prstGeom prst="rect">
            <a:avLst/>
          </a:prstGeom>
          <a:noFill/>
          <a:ln>
            <a:noFill/>
          </a:ln>
          <a:effectLst>
            <a:outerShdw blurRad="228600" dist="88900" dir="5400000" algn="ctr" rotWithShape="0">
              <a:schemeClr val="tx1">
                <a:lumMod val="50000"/>
                <a:alpha val="33000"/>
              </a:scheme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93" y="4660084"/>
            <a:ext cx="3657600" cy="1759226"/>
          </a:xfrm>
          <a:prstGeom prst="rect">
            <a:avLst/>
          </a:prstGeom>
          <a:noFill/>
          <a:ln>
            <a:noFill/>
          </a:ln>
          <a:effectLst>
            <a:outerShdw blurRad="228600" dist="88900" dir="5400000" algn="ctr" rotWithShape="0">
              <a:schemeClr val="tx1">
                <a:lumMod val="50000"/>
                <a:alpha val="33000"/>
              </a:schemeClr>
            </a:outerShdw>
          </a:effec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卡片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49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48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7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7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678" y="24276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2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76" y="2420711"/>
            <a:ext cx="6099048" cy="2651760"/>
          </a:xfrm>
          <a:prstGeom prst="rect">
            <a:avLst/>
          </a:prstGeom>
          <a:effectLst>
            <a:outerShdw blurRad="165100" dist="88900" dir="5400000" algn="ctr" rotWithShape="0">
              <a:schemeClr val="tx1">
                <a:alpha val="34000"/>
              </a:scheme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76" y="2420711"/>
            <a:ext cx="6099047" cy="2651760"/>
          </a:xfrm>
          <a:prstGeom prst="rect">
            <a:avLst/>
          </a:prstGeom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76" y="2420711"/>
            <a:ext cx="6099047" cy="2651759"/>
          </a:xfrm>
          <a:prstGeom prst="rect">
            <a:avLst/>
          </a:prstGeom>
          <a:effectLst>
            <a:outerShdw blurRad="165100" dist="88900" dir="5400000" algn="ctr" rotWithShape="0">
              <a:schemeClr val="tx1">
                <a:alpha val="34000"/>
              </a:scheme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ja-JP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Inside Out</a:t>
            </a:r>
            <a:r>
              <a:rPr lang="ja-JP" altLang="en-US" dirty="0" smtClean="0">
                <a:latin typeface="Roboto Light" pitchFamily="50" charset="0"/>
                <a:ea typeface="思源黑体 Light" panose="020B0300000000000000" pitchFamily="34" charset="-122"/>
                <a:cs typeface="Roboto Light" pitchFamily="50" charset="0"/>
              </a:rPr>
              <a:t> </a:t>
            </a:r>
            <a:r>
              <a:rPr lang="en-US" altLang="ja-JP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Design</a:t>
            </a:r>
            <a:r>
              <a:rPr lang="ja-JP" altLang="en-US" dirty="0" smtClean="0">
                <a:latin typeface="Roboto Light" pitchFamily="50" charset="0"/>
                <a:ea typeface="思源黑体 Light" panose="020B0300000000000000" pitchFamily="34" charset="-122"/>
                <a:cs typeface="Roboto Light" pitchFamily="50" charset="0"/>
              </a:rPr>
              <a:t> </a:t>
            </a:r>
            <a:endParaRPr lang="en-US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74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8" y="549829"/>
            <a:ext cx="8686800" cy="6308171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8141600" y="4797154"/>
            <a:ext cx="1070352" cy="946529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3547640" y="1644366"/>
            <a:ext cx="2201017" cy="2023464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3547639" y="3753036"/>
            <a:ext cx="2201017" cy="1990647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5845888" y="4509120"/>
            <a:ext cx="2201017" cy="1234563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5845888" y="3160355"/>
            <a:ext cx="2201017" cy="1234563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5845887" y="1649478"/>
            <a:ext cx="1028563" cy="1425671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6971680" y="1644366"/>
            <a:ext cx="1075225" cy="1425671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8141600" y="1631709"/>
            <a:ext cx="1070352" cy="1797291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8141600" y="3537013"/>
            <a:ext cx="1070352" cy="1152128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220" y="0"/>
            <a:ext cx="457081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41" y="0"/>
            <a:ext cx="4085118" cy="6858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771900" y="1016732"/>
            <a:ext cx="2743200" cy="1476164"/>
          </a:xfrm>
          <a:prstGeom prst="roundRect">
            <a:avLst>
              <a:gd name="adj" fmla="val 1784"/>
            </a:avLst>
          </a:prstGeom>
          <a:solidFill>
            <a:srgbClr val="FFFFFF"/>
          </a:solidFill>
          <a:ln>
            <a:noFill/>
          </a:ln>
          <a:effectLst>
            <a:outerShdw blurRad="50800" dist="254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771900" y="2564904"/>
            <a:ext cx="1335596" cy="1728192"/>
          </a:xfrm>
          <a:prstGeom prst="roundRect">
            <a:avLst>
              <a:gd name="adj" fmla="val 1784"/>
            </a:avLst>
          </a:prstGeom>
          <a:solidFill>
            <a:srgbClr val="FFFFFF"/>
          </a:solidFill>
          <a:ln>
            <a:noFill/>
          </a:ln>
          <a:effectLst>
            <a:outerShdw blurRad="50800" dist="254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771900" y="4367324"/>
            <a:ext cx="2743200" cy="1473944"/>
          </a:xfrm>
          <a:prstGeom prst="roundRect">
            <a:avLst>
              <a:gd name="adj" fmla="val 1784"/>
            </a:avLst>
          </a:prstGeom>
          <a:solidFill>
            <a:srgbClr val="FFFFFF"/>
          </a:solidFill>
          <a:ln>
            <a:noFill/>
          </a:ln>
          <a:effectLst>
            <a:outerShdw blurRad="50800" dist="254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78090" y="2564904"/>
            <a:ext cx="1335596" cy="1728192"/>
          </a:xfrm>
          <a:prstGeom prst="roundRect">
            <a:avLst>
              <a:gd name="adj" fmla="val 1784"/>
            </a:avLst>
          </a:prstGeom>
          <a:solidFill>
            <a:srgbClr val="FFFFFF"/>
          </a:solidFill>
          <a:ln>
            <a:noFill/>
          </a:ln>
          <a:effectLst>
            <a:outerShdw blurRad="50800" dist="254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553743" y="1268760"/>
            <a:ext cx="2725072" cy="1116124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553743" y="2430821"/>
            <a:ext cx="877824" cy="1116124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477367" y="2430821"/>
            <a:ext cx="877824" cy="1116124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400991" y="2430821"/>
            <a:ext cx="877824" cy="1116124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553743" y="3592882"/>
            <a:ext cx="1335024" cy="1116124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943219" y="3592882"/>
            <a:ext cx="1337207" cy="1116124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553743" y="4769376"/>
            <a:ext cx="2725072" cy="1116124"/>
          </a:xfrm>
          <a:prstGeom prst="roundRect">
            <a:avLst>
              <a:gd name="adj" fmla="val 17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00941" y="-12379"/>
            <a:ext cx="4085118" cy="6858000"/>
            <a:chOff x="3253341" y="152400"/>
            <a:chExt cx="4085118" cy="6858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341" y="152400"/>
              <a:ext cx="4085118" cy="6858000"/>
            </a:xfrm>
            <a:prstGeom prst="rect">
              <a:avLst/>
            </a:prstGeom>
          </p:spPr>
        </p:pic>
        <p:sp>
          <p:nvSpPr>
            <p:cNvPr id="27" name="Rounded Rectangle 26"/>
            <p:cNvSpPr/>
            <p:nvPr/>
          </p:nvSpPr>
          <p:spPr>
            <a:xfrm>
              <a:off x="3924300" y="1169132"/>
              <a:ext cx="2743200" cy="1476164"/>
            </a:xfrm>
            <a:prstGeom prst="roundRect">
              <a:avLst>
                <a:gd name="adj" fmla="val 1784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24300" y="2717304"/>
              <a:ext cx="1335596" cy="1728192"/>
            </a:xfrm>
            <a:prstGeom prst="roundRect">
              <a:avLst>
                <a:gd name="adj" fmla="val 1784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24300" y="4519724"/>
              <a:ext cx="2743200" cy="1473944"/>
            </a:xfrm>
            <a:prstGeom prst="roundRect">
              <a:avLst>
                <a:gd name="adj" fmla="val 1784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330490" y="2717304"/>
              <a:ext cx="1335596" cy="1728192"/>
            </a:xfrm>
            <a:prstGeom prst="roundRect">
              <a:avLst>
                <a:gd name="adj" fmla="val 1784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693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1.85185E-6 L -0.25077 0.0993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46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2" grpId="0" animBg="1"/>
      <p:bldP spid="2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14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6109" y="24276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2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794"/>
            <a:ext cx="5486400" cy="3077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02" y="2589794"/>
            <a:ext cx="5486400" cy="307757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层级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4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68" y="615543"/>
            <a:ext cx="4114800" cy="8486775"/>
          </a:xfrm>
          <a:prstGeom prst="rect">
            <a:avLst/>
          </a:prstGeom>
          <a:scene3d>
            <a:camera prst="isometricTopUp"/>
            <a:lightRig rig="threePt" dir="t"/>
          </a:scene3d>
          <a:sp3d/>
        </p:spPr>
      </p:pic>
      <p:sp>
        <p:nvSpPr>
          <p:cNvPr id="9" name="TextBox 8"/>
          <p:cNvSpPr txBox="1"/>
          <p:nvPr/>
        </p:nvSpPr>
        <p:spPr>
          <a:xfrm>
            <a:off x="636109" y="24276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2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层级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64" y="2548661"/>
            <a:ext cx="4114800" cy="985838"/>
          </a:xfrm>
          <a:prstGeom prst="rect">
            <a:avLst/>
          </a:prstGeom>
          <a:noFill/>
          <a:ln>
            <a:noFill/>
          </a:ln>
          <a:scene3d>
            <a:camera prst="isometricTopUp"/>
            <a:lightRig rig="threePt" dir="t"/>
          </a:scene3d>
          <a:sp3d>
            <a:extrusionClr>
              <a:schemeClr val="bg1"/>
            </a:extrusion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00" y="3170608"/>
            <a:ext cx="1371600" cy="219819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20" y="539006"/>
            <a:ext cx="4114800" cy="6858000"/>
          </a:xfrm>
          <a:prstGeom prst="rect">
            <a:avLst/>
          </a:prstGeom>
          <a:scene3d>
            <a:camera prst="isometricTopUp"/>
            <a:lightRig rig="threePt" dir="t"/>
          </a:scene3d>
          <a:sp3d>
            <a:extrusionClr>
              <a:schemeClr val="bg1"/>
            </a:extrusion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40" y="243068"/>
            <a:ext cx="3256107" cy="6340839"/>
          </a:xfrm>
          <a:prstGeom prst="rect">
            <a:avLst/>
          </a:prstGeom>
          <a:scene3d>
            <a:camera prst="isometricTopUp"/>
            <a:lightRig rig="threePt" dir="t"/>
          </a:scene3d>
          <a:sp3d>
            <a:extrusionClr>
              <a:schemeClr val="bg1"/>
            </a:extrusionClr>
          </a:sp3d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011152" y="1224605"/>
            <a:ext cx="8198739" cy="56342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4800" dirty="0" smtClean="0">
                <a:solidFill>
                  <a:schemeClr val="accent2"/>
                </a:solidFill>
                <a:latin typeface="Roboto Thin" pitchFamily="2" charset="0"/>
                <a:ea typeface="Roboto Thin" pitchFamily="2" charset="0"/>
                <a:cs typeface="Roboto Light" pitchFamily="50" charset="0"/>
              </a:rPr>
              <a:t>Information Hierarchy</a:t>
            </a:r>
            <a:endParaRPr lang="en-US" altLang="zh-CN" sz="4800" dirty="0">
              <a:solidFill>
                <a:schemeClr val="tx2">
                  <a:lumMod val="60000"/>
                  <a:lumOff val="40000"/>
                </a:schemeClr>
              </a:solidFill>
              <a:latin typeface="Roboto Thin" pitchFamily="2" charset="0"/>
              <a:ea typeface="Roboto Thin" pitchFamily="2" charset="0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>
                    <a:lumMod val="50000"/>
                  </a:schemeClr>
                </a:solidFill>
                <a:latin typeface="Roboto Light" pitchFamily="50" charset="0"/>
                <a:ea typeface="Roboto Light" pitchFamily="50" charset="0"/>
                <a:cs typeface="Roboto Light" pitchFamily="50" charset="0"/>
              </a:rPr>
              <a:t>System Info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>
                    <a:lumMod val="50000"/>
                  </a:schemeClr>
                </a:solidFill>
                <a:latin typeface="Roboto Light" pitchFamily="50" charset="0"/>
                <a:ea typeface="Roboto Light" pitchFamily="50" charset="0"/>
                <a:cs typeface="Roboto Light" pitchFamily="50" charset="0"/>
              </a:rPr>
              <a:t>Drawer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>
                    <a:lumMod val="50000"/>
                  </a:schemeClr>
                </a:solidFill>
                <a:latin typeface="Roboto Light" pitchFamily="50" charset="0"/>
                <a:ea typeface="Roboto Light" pitchFamily="50" charset="0"/>
                <a:cs typeface="Roboto Light" pitchFamily="50" charset="0"/>
              </a:rPr>
              <a:t>Status Bar &amp; Navigation Bar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>
                    <a:lumMod val="50000"/>
                  </a:schemeClr>
                </a:solidFill>
                <a:latin typeface="Roboto Light" pitchFamily="50" charset="0"/>
                <a:ea typeface="Roboto Light" pitchFamily="50" charset="0"/>
                <a:cs typeface="Roboto Light" pitchFamily="50" charset="0"/>
              </a:rPr>
              <a:t>Floating Action Button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>
                    <a:lumMod val="50000"/>
                  </a:schemeClr>
                </a:solidFill>
                <a:latin typeface="Roboto Light" pitchFamily="50" charset="0"/>
                <a:ea typeface="Roboto Light" pitchFamily="50" charset="0"/>
                <a:cs typeface="Roboto Light" pitchFamily="50" charset="0"/>
              </a:rPr>
              <a:t>App Bar/Toolbar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>
                    <a:lumMod val="50000"/>
                  </a:schemeClr>
                </a:solidFill>
                <a:latin typeface="Roboto Light" pitchFamily="50" charset="0"/>
                <a:ea typeface="Roboto Light" pitchFamily="50" charset="0"/>
                <a:cs typeface="Roboto Light" pitchFamily="50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0587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2598606"/>
            <a:ext cx="6035040" cy="2890784"/>
          </a:xfrm>
          <a:prstGeom prst="rect">
            <a:avLst/>
          </a:prstGeom>
          <a:effectLst>
            <a:outerShdw blurRad="406400" dist="177800" dir="5400000" algn="ctr" rotWithShape="0">
              <a:schemeClr val="tx1">
                <a:alpha val="33000"/>
              </a:scheme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36109" y="24276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2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层级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5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2" y="-820057"/>
            <a:ext cx="10295481" cy="849111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10287000" cy="6858000"/>
          </a:xfrm>
          <a:prstGeom prst="rect">
            <a:avLst/>
          </a:prstGeom>
          <a:solidFill>
            <a:srgbClr val="000000">
              <a:alpha val="16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EEE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767108"/>
            <a:ext cx="8743950" cy="24449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D</a:t>
            </a:r>
            <a:r>
              <a:rPr lang="en-US" altLang="zh-CN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ESIGNING</a:t>
            </a:r>
            <a:r>
              <a:rPr lang="en-US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 </a:t>
            </a:r>
            <a:r>
              <a:rPr lang="en-US" dirty="0" smtClean="0">
                <a:latin typeface="Roboto Thin" pitchFamily="2" charset="0"/>
                <a:ea typeface="Roboto Thin" pitchFamily="2" charset="0"/>
              </a:rPr>
              <a:t/>
            </a:r>
            <a:br>
              <a:rPr lang="en-US" dirty="0" smtClean="0">
                <a:latin typeface="Roboto Thin" pitchFamily="2" charset="0"/>
                <a:ea typeface="Roboto Thin" pitchFamily="2" charset="0"/>
              </a:rPr>
            </a:br>
            <a:r>
              <a:rPr lang="en-US" sz="9000" dirty="0" smtClean="0">
                <a:solidFill>
                  <a:srgbClr val="FFFFFF"/>
                </a:solidFill>
                <a:latin typeface="Roboto Thin" pitchFamily="2" charset="0"/>
                <a:ea typeface="Roboto Thin" pitchFamily="2" charset="0"/>
              </a:rPr>
              <a:t>Material</a:t>
            </a:r>
            <a:endParaRPr lang="en-US" sz="9000" dirty="0">
              <a:solidFill>
                <a:srgbClr val="FFFFFF"/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4162" y="6218266"/>
            <a:ext cx="1303563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2000" dirty="0" smtClean="0">
                <a:solidFill>
                  <a:srgbClr val="FFFFFF"/>
                </a:solidFill>
                <a:latin typeface="Roboto condensed Light" pitchFamily="2" charset="0"/>
                <a:ea typeface="Roboto condensed Light" pitchFamily="2" charset="0"/>
              </a:rPr>
              <a:t>Version 0.4</a:t>
            </a:r>
            <a:endParaRPr lang="en-US" sz="2000" dirty="0">
              <a:solidFill>
                <a:srgbClr val="FFFFFF"/>
              </a:solidFill>
              <a:latin typeface="Roboto condensed Light" pitchFamily="2" charset="0"/>
              <a:ea typeface="Roboto condensed Light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469" y="235859"/>
            <a:ext cx="186270" cy="184281"/>
          </a:xfrm>
          <a:prstGeom prst="rect">
            <a:avLst/>
          </a:prstGeom>
          <a:effectLst>
            <a:outerShdw blurRad="12700" dist="12700" dir="5400000" algn="t" rotWithShape="0">
              <a:prstClr val="black">
                <a:alpha val="14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95" y="218560"/>
            <a:ext cx="219099" cy="219099"/>
          </a:xfrm>
          <a:prstGeom prst="rect">
            <a:avLst/>
          </a:prstGeom>
          <a:effectLst>
            <a:outerShdw blurRad="12700" dist="12700" dir="5400000" algn="t" rotWithShape="0">
              <a:prstClr val="black">
                <a:alpha val="14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92" y="214468"/>
            <a:ext cx="219067" cy="219067"/>
          </a:xfrm>
          <a:prstGeom prst="rect">
            <a:avLst/>
          </a:prstGeom>
          <a:effectLst>
            <a:outerShdw blurRad="12700" dist="12700" dir="5400000" algn="t" rotWithShape="0">
              <a:prstClr val="black">
                <a:alpha val="14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82" y="214468"/>
            <a:ext cx="225199" cy="225199"/>
          </a:xfrm>
          <a:prstGeom prst="rect">
            <a:avLst/>
          </a:prstGeom>
          <a:effectLst>
            <a:outerShdw blurRad="12700" dist="12700" dir="5400000" algn="t" rotWithShape="0">
              <a:prstClr val="black">
                <a:alpha val="14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672" y="216634"/>
            <a:ext cx="225199" cy="225199"/>
          </a:xfrm>
          <a:prstGeom prst="rect">
            <a:avLst/>
          </a:prstGeom>
          <a:effectLst>
            <a:outerShdw blurRad="12700" dist="12700" dir="5400000" algn="t" rotWithShape="0">
              <a:prstClr val="black">
                <a:alpha val="14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160" y="152400"/>
            <a:ext cx="365760" cy="365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58" y="6175449"/>
            <a:ext cx="457200" cy="4572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796108" y="3353461"/>
            <a:ext cx="4686300" cy="1893361"/>
          </a:xfrm>
          <a:prstGeom prst="roundRect">
            <a:avLst>
              <a:gd name="adj" fmla="val 2309"/>
            </a:avLst>
          </a:prstGeom>
          <a:solidFill>
            <a:srgbClr val="FFFFFF">
              <a:alpha val="84000"/>
            </a:srgbClr>
          </a:solidFill>
          <a:ln>
            <a:noFill/>
          </a:ln>
          <a:effectLst>
            <a:outerShdw blurRad="101600" dist="254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EEEE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85875" y="3545612"/>
            <a:ext cx="7715250" cy="195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03A9F4"/>
                </a:solidFill>
                <a:latin typeface="Roboto Thin" pitchFamily="2" charset="0"/>
                <a:ea typeface="Roboto Thin" pitchFamily="2" charset="0"/>
              </a:rPr>
              <a:t>NovaDNG</a:t>
            </a:r>
          </a:p>
          <a:p>
            <a:r>
              <a:rPr lang="en-US" altLang="zh-CN" dirty="0" smtClean="0">
                <a:solidFill>
                  <a:srgbClr val="1E3238"/>
                </a:solidFill>
                <a:latin typeface="Roboto condensed Light" pitchFamily="2" charset="0"/>
                <a:ea typeface="Roboto condensed Light" pitchFamily="2" charset="0"/>
              </a:rPr>
              <a:t>PRODUCT DESIGNER</a:t>
            </a:r>
            <a:r>
              <a:rPr lang="en-US" dirty="0" smtClean="0">
                <a:solidFill>
                  <a:srgbClr val="1E3238"/>
                </a:solidFill>
                <a:latin typeface="Roboto condensed Light" pitchFamily="2" charset="0"/>
                <a:ea typeface="Roboto condensed Light" pitchFamily="2" charset="0"/>
              </a:rPr>
              <a:t>, </a:t>
            </a:r>
            <a:r>
              <a:rPr lang="en-US" altLang="zh-CN" dirty="0" smtClean="0">
                <a:solidFill>
                  <a:srgbClr val="1E3238"/>
                </a:solidFill>
                <a:latin typeface="Roboto condensed Light" pitchFamily="2" charset="0"/>
                <a:ea typeface="Roboto condensed Light" pitchFamily="2" charset="0"/>
              </a:rPr>
              <a:t>ZHIHU</a:t>
            </a:r>
          </a:p>
          <a:p>
            <a:r>
              <a:rPr lang="en-US" dirty="0" smtClean="0">
                <a:solidFill>
                  <a:srgbClr val="1E3238"/>
                </a:solidFill>
                <a:latin typeface="Roboto condensed Light" pitchFamily="2" charset="0"/>
                <a:ea typeface="Roboto condensed Light" pitchFamily="2" charset="0"/>
              </a:rPr>
              <a:t>EDITOR, TINGTALK</a:t>
            </a:r>
            <a:endParaRPr lang="en-US" dirty="0">
              <a:solidFill>
                <a:srgbClr val="1E3238"/>
              </a:solidFill>
              <a:latin typeface="Roboto condensed Light" pitchFamily="2" charset="0"/>
              <a:ea typeface="Roboto condense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1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2" grpId="1"/>
      <p:bldP spid="3" grpId="0"/>
      <p:bldP spid="23" grpId="0" animBg="1"/>
      <p:bldP spid="23" grpId="1" animBg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0287000" cy="6858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011152" y="2033443"/>
            <a:ext cx="8198739" cy="482455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墨</a:t>
            </a:r>
            <a:r>
              <a:rPr lang="zh-CN" altLang="en-US" dirty="0" smtClean="0">
                <a:solidFill>
                  <a:schemeClr val="accent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为虚指</a:t>
            </a:r>
            <a:r>
              <a:rPr lang="en-US" altLang="zh-CN" dirty="0" smtClean="0">
                <a:solidFill>
                  <a:schemeClr val="accent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, </a:t>
            </a:r>
            <a:r>
              <a:rPr lang="zh-CN" altLang="en-US" dirty="0" smtClean="0">
                <a:solidFill>
                  <a:schemeClr val="accent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取墨之型</a:t>
            </a:r>
            <a:endParaRPr lang="en-US" altLang="zh-CN" dirty="0" smtClean="0">
              <a:solidFill>
                <a:schemeClr val="accent2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墨 </a:t>
            </a:r>
            <a:r>
              <a:rPr lang="en-US" sz="24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→ </a:t>
            </a:r>
            <a:r>
              <a:rPr lang="zh-CN" altLang="en-US" sz="24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波纹动效</a:t>
            </a:r>
            <a:endParaRPr lang="en-US" altLang="zh-CN" sz="2400" dirty="0" smtClean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墨点 </a:t>
            </a:r>
            <a:r>
              <a:rPr lang="zh-CN" altLang="en-US" sz="2400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→ </a:t>
            </a:r>
            <a:r>
              <a:rPr lang="zh-CN" altLang="en-US" sz="24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按钮</a:t>
            </a:r>
            <a:endParaRPr lang="en-US" altLang="zh-CN" sz="2400" dirty="0" smtClean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墨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62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41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41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0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011153" y="1224605"/>
            <a:ext cx="6300700" cy="5633396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chemeClr val="accent2"/>
                </a:solidFill>
                <a:latin typeface="Roboto condensed Light" pitchFamily="2" charset="0"/>
                <a:ea typeface="Roboto condensed Light" pitchFamily="2" charset="0"/>
                <a:cs typeface="Roboto Light" pitchFamily="50" charset="0"/>
              </a:rPr>
              <a:t>For &amp; ONLY For </a:t>
            </a:r>
          </a:p>
          <a:p>
            <a:pPr marL="0" indent="0">
              <a:buNone/>
            </a:pPr>
            <a:r>
              <a:rPr lang="en-US" altLang="zh-CN" sz="4400" dirty="0" smtClean="0">
                <a:solidFill>
                  <a:schemeClr val="accent2"/>
                </a:solidFill>
                <a:latin typeface="Roboto Thin" pitchFamily="2" charset="0"/>
                <a:ea typeface="Roboto Thin" pitchFamily="2" charset="0"/>
              </a:rPr>
              <a:t>Promoted Action</a:t>
            </a:r>
          </a:p>
          <a:p>
            <a:pPr marL="0" indent="0">
              <a:buNone/>
            </a:pP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正面含义操作</a:t>
            </a:r>
            <a:endParaRPr lang="en-US" altLang="zh-CN" sz="2400" dirty="0" smtClean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不随 </a:t>
            </a: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Fragment</a:t>
            </a:r>
            <a:r>
              <a:rPr lang="en-US" altLang="zh-CN" sz="24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  <a:r>
              <a:rPr lang="zh-CN" altLang="en-US" sz="24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移动</a:t>
            </a:r>
            <a:endParaRPr lang="en-US" altLang="zh-CN" sz="2400" dirty="0" smtClean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并不是所有操作都适合 </a:t>
            </a: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Floating Action Button</a:t>
            </a:r>
          </a:p>
          <a:p>
            <a:pPr marL="0" indent="0">
              <a:buNone/>
            </a:pPr>
            <a:endParaRPr lang="en-US" altLang="zh-CN" sz="2400" dirty="0" smtClean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Floating Action Button</a:t>
            </a:r>
            <a:endParaRPr lang="en-US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1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011153" y="1224605"/>
            <a:ext cx="6300700" cy="5633396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sz="4400" dirty="0" smtClean="0">
                <a:solidFill>
                  <a:schemeClr val="accent2"/>
                </a:solidFill>
                <a:latin typeface="Roboto Thin" pitchFamily="2" charset="0"/>
                <a:ea typeface="Roboto Thin" pitchFamily="2" charset="0"/>
              </a:rPr>
              <a:t>Secondary Action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Toolbar</a:t>
            </a:r>
          </a:p>
          <a:p>
            <a:pPr marL="0" indent="0">
              <a:buNone/>
            </a:pPr>
            <a:endParaRPr lang="en-US" altLang="zh-CN" sz="2400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endParaRPr lang="en-US" altLang="zh-CN" sz="2400" dirty="0" smtClean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endParaRPr lang="en-US" altLang="zh-CN" sz="2400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endParaRPr lang="en-US" altLang="zh-CN" sz="2400" dirty="0" smtClean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Floating Action Button</a:t>
            </a:r>
            <a:endParaRPr lang="en-US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pic>
        <p:nvPicPr>
          <p:cNvPr id="4" name="FAB2Toolb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4224" y="2935225"/>
            <a:ext cx="3922776" cy="39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011153" y="1224605"/>
            <a:ext cx="6300700" cy="5633396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sz="4400" dirty="0" smtClean="0">
                <a:solidFill>
                  <a:schemeClr val="accent2"/>
                </a:solidFill>
                <a:latin typeface="Roboto Thin" pitchFamily="2" charset="0"/>
                <a:ea typeface="Roboto Thin" pitchFamily="2" charset="0"/>
              </a:rPr>
              <a:t>Secondary Action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Toolbar</a:t>
            </a:r>
          </a:p>
          <a:p>
            <a:pPr marL="0" indent="0">
              <a:buNone/>
            </a:pPr>
            <a:endParaRPr lang="en-US" altLang="zh-CN" sz="2400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Speed dial</a:t>
            </a:r>
          </a:p>
          <a:p>
            <a:pPr marL="0" indent="0">
              <a:buNone/>
            </a:pPr>
            <a:endParaRPr lang="en-US" altLang="zh-CN" sz="2400" dirty="0" smtClean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endParaRPr lang="en-US" altLang="zh-CN" sz="2400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Floating Action Button</a:t>
            </a:r>
            <a:endParaRPr lang="en-US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pic>
        <p:nvPicPr>
          <p:cNvPr id="3" name="FAB2SpeedDial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4224" y="2935225"/>
            <a:ext cx="3922776" cy="39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3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011153" y="1224605"/>
            <a:ext cx="6300700" cy="5633396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sz="4400" dirty="0" smtClean="0">
                <a:solidFill>
                  <a:schemeClr val="accent2"/>
                </a:solidFill>
                <a:latin typeface="Roboto Thin" pitchFamily="2" charset="0"/>
                <a:ea typeface="Roboto Thin" pitchFamily="2" charset="0"/>
              </a:rPr>
              <a:t>Secondary Action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Toolbar</a:t>
            </a:r>
          </a:p>
          <a:p>
            <a:pPr marL="0" indent="0">
              <a:buNone/>
            </a:pPr>
            <a:endParaRPr lang="en-US" altLang="zh-CN" sz="2400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Speed dial</a:t>
            </a:r>
          </a:p>
          <a:p>
            <a:pPr marL="0" indent="0">
              <a:buNone/>
            </a:pPr>
            <a:endParaRPr lang="en-US" altLang="zh-CN" sz="2400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Menu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Floating Action Button</a:t>
            </a:r>
            <a:endParaRPr lang="en-US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pic>
        <p:nvPicPr>
          <p:cNvPr id="2" name="FAB2Men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4224" y="2935224"/>
            <a:ext cx="3922776" cy="39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2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011153" y="1224605"/>
            <a:ext cx="6300700" cy="5633396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sz="4400" dirty="0" smtClean="0">
                <a:solidFill>
                  <a:schemeClr val="accent2"/>
                </a:solidFill>
                <a:latin typeface="Roboto Thin" pitchFamily="2" charset="0"/>
                <a:ea typeface="Roboto Thin" pitchFamily="2" charset="0"/>
              </a:rPr>
              <a:t>Morph</a:t>
            </a:r>
          </a:p>
          <a:p>
            <a:pPr marL="0" indent="0">
              <a:buNone/>
            </a:pPr>
            <a:endParaRPr lang="en-US" altLang="zh-CN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Action Sheet</a:t>
            </a:r>
          </a:p>
          <a:p>
            <a:pPr marL="0" indent="0">
              <a:buNone/>
            </a:pPr>
            <a:endParaRPr lang="en-US" altLang="zh-CN" sz="2400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App bar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隐喻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Floating Action Button</a:t>
            </a:r>
            <a:endParaRPr lang="en-US" dirty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pic>
        <p:nvPicPr>
          <p:cNvPr id="3" name="FAB2Ac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6263" y="2935224"/>
            <a:ext cx="3922776" cy="39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8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-2701"/>
            <a:ext cx="4991100" cy="6863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 smtClean="0">
                <a:latin typeface="Roboto Thin" pitchFamily="2" charset="0"/>
                <a:ea typeface="Roboto Thin" pitchFamily="2" charset="0"/>
              </a:rPr>
              <a:t>Material</a:t>
            </a:r>
          </a:p>
          <a:p>
            <a:r>
              <a:rPr lang="en-US" sz="8800" dirty="0" smtClean="0">
                <a:latin typeface="Roboto Thin" pitchFamily="2" charset="0"/>
                <a:ea typeface="Roboto Thin" pitchFamily="2" charset="0"/>
              </a:rPr>
              <a:t>Design</a:t>
            </a:r>
          </a:p>
          <a:p>
            <a:r>
              <a:rPr lang="en-US" sz="88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Is</a:t>
            </a:r>
          </a:p>
          <a:p>
            <a:r>
              <a:rPr lang="en-US" sz="8800" dirty="0" smtClean="0">
                <a:solidFill>
                  <a:schemeClr val="accent1"/>
                </a:solidFill>
                <a:latin typeface="Roboto Black" pitchFamily="50" charset="0"/>
                <a:ea typeface="Roboto Black" pitchFamily="50" charset="0"/>
                <a:cs typeface="Roboto Black" pitchFamily="50" charset="0"/>
              </a:rPr>
              <a:t>NOT</a:t>
            </a:r>
          </a:p>
          <a:p>
            <a:r>
              <a:rPr lang="en-US" sz="8800" dirty="0" smtClean="0">
                <a:latin typeface="Roboto Thin" pitchFamily="2" charset="0"/>
                <a:ea typeface="Roboto Thin" pitchFamily="2" charset="0"/>
              </a:rPr>
              <a:t>Flat!</a:t>
            </a:r>
            <a:endParaRPr lang="en-US" sz="8800" dirty="0"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19702" y="2950712"/>
            <a:ext cx="2521839" cy="960838"/>
          </a:xfrm>
        </p:spPr>
        <p:txBody>
          <a:bodyPr anchor="ctr"/>
          <a:lstStyle/>
          <a:p>
            <a:pPr marL="0" indent="0">
              <a:buNone/>
            </a:pPr>
            <a:r>
              <a:rPr lang="zh-CN" altLang="en-US" sz="6000" dirty="0" smtClean="0">
                <a:latin typeface="Roboto Thin" pitchFamily="2" charset="0"/>
                <a:ea typeface="思源黑体 ExtraLight" panose="020B0200000000000000" pitchFamily="34" charset="-122"/>
              </a:rPr>
              <a:t>扁平化</a:t>
            </a:r>
            <a:r>
              <a:rPr lang="en-US" altLang="zh-CN" sz="6000" dirty="0" smtClean="0">
                <a:latin typeface="Roboto Thin" pitchFamily="2" charset="0"/>
                <a:ea typeface="Roboto Thin" pitchFamily="2" charset="0"/>
              </a:rPr>
              <a:t>? </a:t>
            </a:r>
            <a:endParaRPr lang="en-US" altLang="zh-CN" sz="5400" dirty="0" smtClean="0">
              <a:solidFill>
                <a:schemeClr val="tx2">
                  <a:lumMod val="60000"/>
                  <a:lumOff val="4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19700" y="2948581"/>
            <a:ext cx="4922141" cy="960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6000" strike="sngStrike" dirty="0" smtClean="0">
                <a:solidFill>
                  <a:schemeClr val="accent1"/>
                </a:solidFill>
                <a:latin typeface="Roboto Thin" pitchFamily="2" charset="0"/>
                <a:ea typeface="思源黑体 ExtraLight" panose="020B0200000000000000" pitchFamily="34" charset="-122"/>
              </a:rPr>
              <a:t>扁平化</a:t>
            </a:r>
            <a:r>
              <a:rPr lang="en-US" altLang="zh-CN" sz="6000" strike="sngStrike" dirty="0" smtClean="0">
                <a:solidFill>
                  <a:schemeClr val="accent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!</a:t>
            </a:r>
            <a:endParaRPr lang="en-US" altLang="zh-CN" sz="5400" strike="sngStrike" dirty="0" smtClean="0">
              <a:solidFill>
                <a:schemeClr val="accent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6" grpId="1" build="p"/>
      <p:bldP spid="6" grpId="2" build="p"/>
      <p:bldP spid="7" grpId="0" build="p"/>
      <p:bldP spid="7" grpI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44115" y="4590549"/>
            <a:ext cx="8198738" cy="960838"/>
            <a:chOff x="1044113" y="1823494"/>
            <a:chExt cx="8198738" cy="960838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1044113" y="1823494"/>
              <a:ext cx="4099387" cy="960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dirty="0" smtClean="0">
                  <a:latin typeface="+mj-ea"/>
                  <a:ea typeface="+mj-ea"/>
                </a:rPr>
                <a:t>现实</a:t>
              </a:r>
              <a:endParaRPr lang="en-US" altLang="zh-CN" sz="2400" dirty="0" smtClean="0">
                <a:latin typeface="+mj-ea"/>
                <a:ea typeface="+mj-ea"/>
              </a:endParaRP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5143500" y="1823494"/>
              <a:ext cx="4099351" cy="960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zh-CN" altLang="en-US" dirty="0" smtClean="0">
                  <a:latin typeface="+mj-ea"/>
                  <a:ea typeface="+mj-ea"/>
                </a:rPr>
                <a:t>数字</a:t>
              </a:r>
              <a:endParaRPr lang="en-US" altLang="zh-CN" dirty="0" smtClean="0">
                <a:latin typeface="+mj-ea"/>
                <a:ea typeface="+mj-ea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1052066" y="4079019"/>
            <a:ext cx="8198754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隐喻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62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1052066" y="4079019"/>
            <a:ext cx="8198754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5" y="2101494"/>
            <a:ext cx="1828800" cy="2250766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796391" y="2679737"/>
            <a:ext cx="4710104" cy="96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800" dirty="0" smtClean="0">
                <a:latin typeface="Roboto Thin" pitchFamily="2" charset="0"/>
                <a:ea typeface="Roboto Thin" pitchFamily="2" charset="0"/>
              </a:rPr>
              <a:t>Skeuomorphism</a:t>
            </a:r>
            <a:endParaRPr lang="en-US" altLang="zh-CN" sz="4800" dirty="0" smtClean="0">
              <a:solidFill>
                <a:schemeClr val="accent1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4115" y="4643562"/>
            <a:ext cx="77019" cy="0"/>
          </a:xfrm>
          <a:prstGeom prst="line">
            <a:avLst/>
          </a:prstGeom>
          <a:ln w="76200">
            <a:solidFill>
              <a:srgbClr val="0F9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隐喻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997543" y="4517464"/>
            <a:ext cx="259948" cy="259948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0494E-6 4.07407E-6 L -0.00077 0.082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41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469" y="2101494"/>
            <a:ext cx="1828799" cy="2250766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796391" y="2679737"/>
            <a:ext cx="4710104" cy="96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800" dirty="0" smtClean="0">
                <a:latin typeface="Roboto Thin" pitchFamily="2" charset="0"/>
                <a:ea typeface="Roboto Thin" pitchFamily="2" charset="0"/>
              </a:rPr>
              <a:t>Flat</a:t>
            </a:r>
            <a:endParaRPr lang="en-US" altLang="zh-CN" sz="4800" dirty="0" smtClean="0">
              <a:solidFill>
                <a:schemeClr val="accent1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044115" y="4643562"/>
            <a:ext cx="8198754" cy="0"/>
          </a:xfrm>
          <a:prstGeom prst="line">
            <a:avLst/>
          </a:prstGeom>
          <a:ln w="76200">
            <a:solidFill>
              <a:srgbClr val="0F9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隐喻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9112894" y="4509120"/>
            <a:ext cx="259948" cy="259948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31" y="1092425"/>
            <a:ext cx="8872538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>
                <a:solidFill>
                  <a:srgbClr val="FF0000"/>
                </a:solidFill>
                <a:latin typeface="Source Han Sans CN ExtraLight" panose="020B0200000000000000" pitchFamily="34" charset="-122"/>
                <a:ea typeface="Source Han Sans CN ExtraLight" panose="020B0200000000000000" pitchFamily="34" charset="-122"/>
              </a:rPr>
              <a:t>警告</a:t>
            </a:r>
            <a:endParaRPr lang="en-US" sz="6600" dirty="0">
              <a:solidFill>
                <a:srgbClr val="FF0000"/>
              </a:solidFill>
              <a:latin typeface="Source Han Sans CN ExtraLight" panose="020B0200000000000000" pitchFamily="34" charset="-122"/>
              <a:ea typeface="Source Han Sans CN ExtraLight" panose="020B0200000000000000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83381"/>
            <a:ext cx="10287000" cy="3329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前方可能会出现</a:t>
            </a:r>
            <a:endParaRPr lang="en-US" altLang="zh-CN" sz="4400" dirty="0" smtClean="0">
              <a:solidFill>
                <a:schemeClr val="bg2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 algn="ctr">
              <a:buNone/>
            </a:pPr>
            <a:endParaRPr lang="en-US" altLang="zh-CN" sz="1200" dirty="0" smtClean="0">
              <a:solidFill>
                <a:schemeClr val="bg2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 algn="ctr">
              <a:buNone/>
            </a:pP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高能</a:t>
            </a:r>
            <a:r>
              <a:rPr lang="en-US" altLang="zh-CN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/</a:t>
            </a: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瞎眼</a:t>
            </a:r>
            <a:r>
              <a:rPr lang="en-US" altLang="zh-CN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/</a:t>
            </a: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玩脱</a:t>
            </a:r>
            <a:r>
              <a:rPr lang="en-US" altLang="zh-CN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/</a:t>
            </a: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忘词</a:t>
            </a:r>
            <a:r>
              <a:rPr lang="en-US" altLang="zh-CN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/</a:t>
            </a: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假大空</a:t>
            </a:r>
            <a:endParaRPr lang="en-US" altLang="zh-CN" sz="5400" dirty="0" smtClean="0">
              <a:solidFill>
                <a:schemeClr val="bg2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 algn="ctr">
              <a:buNone/>
            </a:pPr>
            <a:r>
              <a:rPr lang="zh-CN" altLang="en-US" sz="5400" dirty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请</a:t>
            </a: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做好心理 </a:t>
            </a:r>
            <a:r>
              <a:rPr lang="en-US" altLang="zh-CN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</a:t>
            </a: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以及生理</a:t>
            </a:r>
            <a:r>
              <a:rPr lang="en-US" altLang="zh-CN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 </a:t>
            </a: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准备</a:t>
            </a:r>
            <a:endParaRPr lang="en-US" sz="5400" dirty="0">
              <a:solidFill>
                <a:schemeClr val="accent1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0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468" y="2101495"/>
            <a:ext cx="1828799" cy="22507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469" y="2101494"/>
            <a:ext cx="1828799" cy="2250766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796391" y="2679737"/>
            <a:ext cx="4710104" cy="96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800" dirty="0" smtClean="0">
                <a:latin typeface="Roboto Thin" pitchFamily="2" charset="0"/>
                <a:ea typeface="Roboto Thin" pitchFamily="2" charset="0"/>
              </a:rPr>
              <a:t>Material</a:t>
            </a:r>
            <a:endParaRPr lang="en-US" altLang="zh-CN" sz="4800" dirty="0" smtClean="0">
              <a:solidFill>
                <a:schemeClr val="accent1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044115" y="4643562"/>
            <a:ext cx="8198754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44113" y="4643562"/>
            <a:ext cx="4982976" cy="0"/>
          </a:xfrm>
          <a:prstGeom prst="line">
            <a:avLst/>
          </a:prstGeom>
          <a:ln w="76200">
            <a:solidFill>
              <a:srgbClr val="0F9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59891" y="4643562"/>
            <a:ext cx="4982976" cy="0"/>
          </a:xfrm>
          <a:prstGeom prst="line">
            <a:avLst/>
          </a:prstGeom>
          <a:ln w="76200">
            <a:solidFill>
              <a:srgbClr val="0F9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>
          <a:xfrm>
            <a:off x="4189103" y="2679737"/>
            <a:ext cx="1924680" cy="96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800" dirty="0" smtClean="0">
                <a:latin typeface="Roboto Thin" pitchFamily="2" charset="0"/>
                <a:ea typeface="Roboto Thin" pitchFamily="2" charset="0"/>
              </a:rPr>
              <a:t>Flat</a:t>
            </a:r>
            <a:endParaRPr lang="en-US" altLang="zh-CN" sz="4800" dirty="0" smtClean="0">
              <a:solidFill>
                <a:schemeClr val="accent1"/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隐喻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9112894" y="4509765"/>
            <a:ext cx="259948" cy="259948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0494E-6 1.85185E-6 L -0.19707 0.0006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61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988E-6 -1.85185E-6 L -0.31173 -0.00092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86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988E-6 -1.85185E-6 L -0.31173 -0.00092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86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3951E-6 -3.33333E-6 L -0.3091 -3.33333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0494E-6 1.85185E-6 L -0.19707 1.85185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6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988E-6 -3.7037E-7 L -0.3125 -3.7037E-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4" grpId="0"/>
      <p:bldP spid="24" grpId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隐喻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pic>
        <p:nvPicPr>
          <p:cNvPr id="9" name="Dept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72200" y="0"/>
            <a:ext cx="41148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76" y="1032847"/>
            <a:ext cx="27432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76" y="41148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动画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43500" y="1501604"/>
            <a:ext cx="5143500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 smtClean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MOTION</a:t>
            </a:r>
          </a:p>
          <a:p>
            <a:pPr>
              <a:lnSpc>
                <a:spcPct val="150000"/>
              </a:lnSpc>
            </a:pPr>
            <a:r>
              <a:rPr lang="en-US" sz="5400" dirty="0" smtClean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INTERACTION</a:t>
            </a:r>
          </a:p>
          <a:p>
            <a:pPr>
              <a:lnSpc>
                <a:spcPct val="150000"/>
              </a:lnSpc>
            </a:pPr>
            <a:r>
              <a:rPr lang="en-US" sz="5400" dirty="0" smtClean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TRANSITIONS</a:t>
            </a:r>
          </a:p>
          <a:p>
            <a:pPr>
              <a:lnSpc>
                <a:spcPct val="150000"/>
              </a:lnSpc>
            </a:pPr>
            <a:r>
              <a:rPr lang="en-US" sz="5400" dirty="0" smtClean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DETAILS</a:t>
            </a:r>
            <a:endParaRPr lang="en-US" sz="5400" dirty="0">
              <a:solidFill>
                <a:schemeClr val="accent1"/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519158"/>
            <a:ext cx="5143500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5400" dirty="0">
                <a:latin typeface="Roboto condensed bold" pitchFamily="2" charset="0"/>
                <a:ea typeface="Roboto condensed bold" pitchFamily="2" charset="0"/>
              </a:rPr>
              <a:t>Authentic</a:t>
            </a:r>
            <a:r>
              <a:rPr lang="en-US" sz="5400" dirty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sz="5400" dirty="0" smtClean="0">
                <a:latin typeface="Roboto condensed bold" pitchFamily="2" charset="0"/>
                <a:ea typeface="Roboto condensed bold" pitchFamily="2" charset="0"/>
              </a:rPr>
              <a:t>Responsive</a:t>
            </a:r>
            <a:endParaRPr lang="en-US" sz="5400" dirty="0" smtClean="0">
              <a:latin typeface="Roboto Thin" pitchFamily="2" charset="0"/>
              <a:ea typeface="Roboto Thin" pitchFamily="2" charset="0"/>
            </a:endParaRPr>
          </a:p>
          <a:p>
            <a:pPr algn="r">
              <a:lnSpc>
                <a:spcPct val="150000"/>
              </a:lnSpc>
            </a:pPr>
            <a:r>
              <a:rPr lang="en-US" sz="5400" dirty="0" smtClean="0">
                <a:latin typeface="Roboto condensed bold" pitchFamily="2" charset="0"/>
                <a:ea typeface="Roboto condensed bold" pitchFamily="2" charset="0"/>
              </a:rPr>
              <a:t>       Meaningful</a:t>
            </a:r>
            <a:r>
              <a:rPr lang="en-US" sz="54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sz="5400" dirty="0" smtClean="0">
                <a:latin typeface="Roboto condensed bold" pitchFamily="2" charset="0"/>
                <a:ea typeface="Roboto condensed bold" pitchFamily="2" charset="0"/>
              </a:rPr>
              <a:t>Delightful</a:t>
            </a:r>
            <a:endParaRPr lang="en-US" sz="5400" dirty="0">
              <a:latin typeface="Roboto Thin" pitchFamily="2" charset="0"/>
              <a:ea typeface="Roboto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1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20" y="24276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2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动画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11152" y="1224605"/>
            <a:ext cx="4331983" cy="563339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Source Han Sans CN light" panose="020B0300000000000000" pitchFamily="34" charset="-122"/>
                <a:ea typeface="Source Han Sans CN light" panose="020B0300000000000000" pitchFamily="34" charset="-122"/>
              </a:rPr>
              <a:t>触摸产生 </a:t>
            </a:r>
            <a:r>
              <a:rPr lang="en-US" altLang="zh-CN" sz="2400" dirty="0" smtClean="0"/>
              <a:t>Ripple </a:t>
            </a:r>
            <a:r>
              <a:rPr lang="zh-CN" altLang="en-US" sz="2400" dirty="0" smtClean="0">
                <a:latin typeface="Source Han Sans CN light" panose="020B0300000000000000" pitchFamily="34" charset="-122"/>
                <a:ea typeface="Source Han Sans CN light" panose="020B0300000000000000" pitchFamily="34" charset="-122"/>
              </a:rPr>
              <a:t>扩散</a:t>
            </a:r>
            <a:endParaRPr lang="en-US" altLang="zh-CN" sz="2400" dirty="0" smtClean="0"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Source Han Sans CN light" panose="020B0300000000000000" pitchFamily="34" charset="-122"/>
                <a:ea typeface="Source Han Sans CN light" panose="020B0300000000000000" pitchFamily="34" charset="-122"/>
              </a:rPr>
              <a:t>以触摸位置为中心的转场效果</a:t>
            </a:r>
            <a:endParaRPr lang="en-US" altLang="zh-CN" sz="2400" dirty="0" smtClean="0"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Source Han Sans CN light" panose="020B0300000000000000" pitchFamily="34" charset="-122"/>
                <a:ea typeface="Source Han Sans CN light" panose="020B0300000000000000" pitchFamily="34" charset="-122"/>
              </a:rPr>
              <a:t>利用动画填补载入时间</a:t>
            </a:r>
            <a:endParaRPr lang="en-US" altLang="zh-CN" sz="2400" dirty="0"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Source Han Sans CN light" panose="020B0300000000000000" pitchFamily="34" charset="-122"/>
                <a:ea typeface="Source Han Sans CN light" panose="020B0300000000000000" pitchFamily="34" charset="-122"/>
              </a:rPr>
              <a:t>元素位置移动伴随阴影变化</a:t>
            </a:r>
            <a:endParaRPr lang="en-US" altLang="zh-CN" sz="2400" dirty="0" smtClean="0"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Source Han Sans CN light" panose="020B0300000000000000" pitchFamily="34" charset="-122"/>
              <a:ea typeface="Source Han Sans CN light" panose="020B0300000000000000" pitchFamily="34" charset="-122"/>
            </a:endParaRPr>
          </a:p>
        </p:txBody>
      </p:sp>
      <p:pic>
        <p:nvPicPr>
          <p:cNvPr id="2" name="Move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9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494844" y="1998130"/>
            <a:ext cx="3657600" cy="4859870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Roboto Thin" pitchFamily="2" charset="0"/>
                <a:ea typeface="思源黑体 ExtraLight" panose="020B0200000000000000" pitchFamily="34" charset="-122"/>
              </a:rPr>
              <a:t>字体</a:t>
            </a:r>
            <a:endParaRPr lang="en-US" altLang="zh-CN" sz="4000" dirty="0" smtClean="0">
              <a:latin typeface="Roboto Thin" pitchFamily="2" charset="0"/>
              <a:ea typeface="Roboto Thin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Typography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>
              <a:latin typeface="Roboto Thin" pitchFamily="2" charset="0"/>
              <a:ea typeface="Roboto Thin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Roboto Thin" pitchFamily="2" charset="0"/>
                <a:ea typeface="思源黑体 ExtraLight" panose="020B0200000000000000" pitchFamily="34" charset="-122"/>
              </a:rPr>
              <a:t>网格</a:t>
            </a:r>
            <a:endParaRPr lang="en-US" altLang="zh-CN" sz="4000" dirty="0" smtClean="0">
              <a:latin typeface="Roboto Thin" pitchFamily="2" charset="0"/>
              <a:ea typeface="Roboto Thin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Roboto Thin" pitchFamily="2" charset="0"/>
                <a:ea typeface="Roboto Thin" pitchFamily="2" charset="0"/>
              </a:rPr>
              <a:t>Grid</a:t>
            </a:r>
            <a:endParaRPr lang="en-US" altLang="zh-CN" sz="2400" dirty="0" smtClean="0">
              <a:latin typeface="Roboto Thin" pitchFamily="2" charset="0"/>
              <a:ea typeface="Roboto Thin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>
              <a:latin typeface="Roboto Thin" pitchFamily="2" charset="0"/>
              <a:ea typeface="Roboto Thin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4000" dirty="0" smtClean="0">
                <a:latin typeface="Roboto Thin" pitchFamily="2" charset="0"/>
                <a:ea typeface="思源黑体 ExtraLight" panose="020B0200000000000000" pitchFamily="34" charset="-122"/>
              </a:rPr>
              <a:t>留白</a:t>
            </a:r>
            <a:endParaRPr lang="en-US" altLang="zh-CN" sz="4000" dirty="0" smtClean="0">
              <a:latin typeface="Roboto Thin" pitchFamily="2" charset="0"/>
              <a:ea typeface="Roboto Thin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Space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3499" y="1998129"/>
            <a:ext cx="36576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4000" dirty="0" smtClean="0">
                <a:solidFill>
                  <a:srgbClr val="3D3D3F"/>
                </a:solidFill>
                <a:latin typeface="Roboto Thin" pitchFamily="2" charset="0"/>
                <a:ea typeface="思源黑体 ExtraLight" panose="020B0200000000000000" pitchFamily="34" charset="-122"/>
              </a:rPr>
              <a:t>比例</a:t>
            </a:r>
            <a:endParaRPr lang="en-US" altLang="zh-CN" sz="4000" dirty="0">
              <a:solidFill>
                <a:srgbClr val="3D3D3F"/>
              </a:solidFill>
              <a:latin typeface="Roboto Thin" pitchFamily="2" charset="0"/>
              <a:ea typeface="Roboto Thin" pitchFamily="2" charset="0"/>
            </a:endParaRPr>
          </a:p>
          <a:p>
            <a:pPr lvl="0" algn="ctr"/>
            <a:r>
              <a:rPr lang="en-US" altLang="zh-CN" sz="2400" dirty="0">
                <a:solidFill>
                  <a:srgbClr val="3D3D3F"/>
                </a:solidFill>
                <a:latin typeface="Roboto Thin" pitchFamily="2" charset="0"/>
                <a:ea typeface="Roboto Thin" pitchFamily="2" charset="0"/>
              </a:rPr>
              <a:t>Scale</a:t>
            </a:r>
          </a:p>
          <a:p>
            <a:pPr lvl="0" algn="ctr"/>
            <a:endParaRPr lang="en-US" altLang="zh-CN" sz="2800" dirty="0">
              <a:solidFill>
                <a:srgbClr val="3D3D3F"/>
              </a:solidFill>
              <a:latin typeface="Roboto Thin" pitchFamily="2" charset="0"/>
              <a:ea typeface="Roboto Thin" pitchFamily="2" charset="0"/>
            </a:endParaRPr>
          </a:p>
          <a:p>
            <a:pPr lvl="0" algn="ctr"/>
            <a:r>
              <a:rPr lang="zh-CN" altLang="en-US" sz="4000" dirty="0">
                <a:solidFill>
                  <a:srgbClr val="3D3D3F"/>
                </a:solidFill>
                <a:latin typeface="Roboto Thin" pitchFamily="2" charset="0"/>
                <a:ea typeface="思源黑体 ExtraLight" panose="020B0200000000000000" pitchFamily="34" charset="-122"/>
              </a:rPr>
              <a:t>用色</a:t>
            </a:r>
            <a:endParaRPr lang="en-US" altLang="zh-CN" sz="4000" dirty="0">
              <a:solidFill>
                <a:srgbClr val="3D3D3F"/>
              </a:solidFill>
              <a:latin typeface="Roboto Thin" pitchFamily="2" charset="0"/>
              <a:ea typeface="Roboto Thin" pitchFamily="2" charset="0"/>
            </a:endParaRPr>
          </a:p>
          <a:p>
            <a:pPr lvl="0" algn="ctr"/>
            <a:r>
              <a:rPr lang="en-US" altLang="zh-CN" sz="2400" dirty="0">
                <a:solidFill>
                  <a:srgbClr val="3D3D3F"/>
                </a:solidFill>
                <a:latin typeface="Roboto Thin" pitchFamily="2" charset="0"/>
                <a:ea typeface="Roboto Thin" pitchFamily="2" charset="0"/>
              </a:rPr>
              <a:t>Color</a:t>
            </a:r>
          </a:p>
          <a:p>
            <a:pPr lvl="0" algn="ctr"/>
            <a:endParaRPr lang="en-US" altLang="zh-CN" sz="2800" dirty="0">
              <a:solidFill>
                <a:srgbClr val="3D3D3F"/>
              </a:solidFill>
              <a:latin typeface="Roboto Thin" pitchFamily="2" charset="0"/>
              <a:ea typeface="Roboto Thin" pitchFamily="2" charset="0"/>
            </a:endParaRPr>
          </a:p>
          <a:p>
            <a:pPr lvl="0" algn="ctr"/>
            <a:r>
              <a:rPr lang="zh-CN" altLang="en-US" sz="4000" dirty="0">
                <a:solidFill>
                  <a:srgbClr val="3D3D3F"/>
                </a:solidFill>
                <a:latin typeface="Roboto Thin" pitchFamily="2" charset="0"/>
                <a:ea typeface="思源黑体 ExtraLight" panose="020B0200000000000000" pitchFamily="34" charset="-122"/>
              </a:rPr>
              <a:t>用图</a:t>
            </a:r>
            <a:endParaRPr lang="en-US" altLang="zh-CN" sz="4000" dirty="0">
              <a:solidFill>
                <a:srgbClr val="3D3D3F"/>
              </a:solidFill>
              <a:latin typeface="Roboto Thin" pitchFamily="2" charset="0"/>
              <a:ea typeface="Roboto Thin" pitchFamily="2" charset="0"/>
            </a:endParaRPr>
          </a:p>
          <a:p>
            <a:pPr lvl="0" algn="ctr"/>
            <a:r>
              <a:rPr lang="en-US" altLang="zh-CN" sz="2000" dirty="0">
                <a:solidFill>
                  <a:srgbClr val="3D3D3F"/>
                </a:solidFill>
                <a:latin typeface="Roboto Thin" pitchFamily="2" charset="0"/>
                <a:ea typeface="Roboto Thin" pitchFamily="2" charset="0"/>
              </a:rPr>
              <a:t>Imagery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视觉设计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7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1"/>
            <a:ext cx="5791200" cy="3385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4207" y="3581400"/>
            <a:ext cx="10134600" cy="31393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6600" dirty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a </a:t>
            </a:r>
            <a:r>
              <a:rPr lang="en-US" sz="66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new </a:t>
            </a:r>
          </a:p>
          <a:p>
            <a:pPr algn="r"/>
            <a:r>
              <a:rPr lang="en-US" sz="66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type </a:t>
            </a:r>
            <a:r>
              <a:rPr lang="en-US" sz="6600" dirty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family </a:t>
            </a:r>
            <a:r>
              <a:rPr lang="en-US" sz="66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for </a:t>
            </a:r>
          </a:p>
          <a:p>
            <a:pPr algn="r"/>
            <a:r>
              <a:rPr lang="en-US" sz="6600" dirty="0" smtClean="0">
                <a:solidFill>
                  <a:schemeClr val="accent6"/>
                </a:solidFill>
                <a:latin typeface="Roboto Thin" pitchFamily="2" charset="0"/>
                <a:ea typeface="Roboto Thin" pitchFamily="2" charset="0"/>
              </a:rPr>
              <a:t>HUMANS</a:t>
            </a:r>
            <a:r>
              <a:rPr lang="en-US" sz="66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 &amp; </a:t>
            </a:r>
            <a:r>
              <a:rPr lang="en-US" sz="6600" dirty="0" smtClean="0">
                <a:solidFill>
                  <a:srgbClr val="B2C62C"/>
                </a:solidFill>
                <a:latin typeface="Roboto Thin" pitchFamily="2" charset="0"/>
                <a:ea typeface="Roboto Thin" pitchFamily="2" charset="0"/>
              </a:rPr>
              <a:t>ANDROIDS</a:t>
            </a:r>
            <a:endParaRPr lang="en-US" sz="6600" dirty="0">
              <a:solidFill>
                <a:srgbClr val="B2C62C"/>
              </a:solidFill>
              <a:latin typeface="Roboto Thin" pitchFamily="2" charset="0"/>
              <a:ea typeface="Roboto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1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12174" r="8751" b="11588"/>
          <a:stretch/>
        </p:blipFill>
        <p:spPr>
          <a:xfrm>
            <a:off x="843148" y="1637969"/>
            <a:ext cx="9126187" cy="45312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2311" y="2728284"/>
            <a:ext cx="146065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2.0</a:t>
            </a:r>
            <a:endParaRPr lang="en-US" sz="7600" dirty="0">
              <a:solidFill>
                <a:schemeClr val="accent3">
                  <a:lumMod val="60000"/>
                  <a:lumOff val="4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字体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990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1224605"/>
            <a:ext cx="7632848" cy="563339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400" dirty="0" smtClean="0">
                <a:solidFill>
                  <a:srgbClr val="FF0000"/>
                </a:solidFill>
                <a:latin typeface="Roboto Thin" pitchFamily="2" charset="0"/>
                <a:ea typeface="Roboto Thin" pitchFamily="2" charset="0"/>
                <a:cs typeface="Roboto Light" pitchFamily="50" charset="0"/>
              </a:rPr>
              <a:t>ROBOTO Thin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400" dirty="0" smtClean="0">
                <a:solidFill>
                  <a:srgbClr val="FF0000"/>
                </a:solidFill>
                <a:latin typeface="Roboto condensed Light" pitchFamily="2" charset="0"/>
                <a:ea typeface="Roboto condensed Light" pitchFamily="2" charset="0"/>
                <a:cs typeface="Droid Sans Fallback" panose="020B0502000000000001" pitchFamily="34" charset="-122"/>
              </a:rPr>
              <a:t>ROBOTO CONDENSED Light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4400" dirty="0" smtClean="0">
                <a:solidFill>
                  <a:srgbClr val="FF0000"/>
                </a:solidFill>
                <a:latin typeface="Roboto Slab Thin" pitchFamily="2" charset="0"/>
                <a:ea typeface="Roboto Slab Thin" pitchFamily="2" charset="0"/>
                <a:cs typeface="Droid Sans Fallback" panose="020B0502000000000001" pitchFamily="34" charset="-122"/>
              </a:rPr>
              <a:t>ROBOTO SLAB Thin</a:t>
            </a:r>
            <a:endParaRPr lang="en-US" altLang="zh-CN" sz="4400" dirty="0">
              <a:solidFill>
                <a:srgbClr val="FF0000"/>
              </a:solidFill>
              <a:latin typeface="Roboto Slab Thin" pitchFamily="2" charset="0"/>
              <a:ea typeface="Roboto Slab Thin" pitchFamily="2" charset="0"/>
              <a:cs typeface="Roboto Black" pitchFamily="50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>
              <a:solidFill>
                <a:srgbClr val="FF0000"/>
              </a:solidFill>
              <a:latin typeface="+mj-lt"/>
              <a:ea typeface="思源黑体 ExtraLight" panose="020B0200000000000000" pitchFamily="34" charset="-122"/>
              <a:cs typeface="Droid Sans Fallback" panose="020B0502000000000001" pitchFamily="34" charset="-122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字体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65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1224605"/>
            <a:ext cx="8872538" cy="5633395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sz="3200" dirty="0" smtClean="0"/>
              <a:t>Droid Sans Fallback…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altLang="zh-CN" dirty="0" smtClean="0">
                <a:latin typeface="Droid Sans Fallback" panose="020B0502000000000001" pitchFamily="34" charset="-122"/>
                <a:ea typeface="Droid Sans Fallback" panose="020B0502000000000001" pitchFamily="34" charset="-122"/>
                <a:cs typeface="Droid Sans Fallback" panose="020B0502000000000001" pitchFamily="34" charset="-122"/>
              </a:rPr>
              <a:t>(</a:t>
            </a:r>
            <a:r>
              <a:rPr lang="zh-CN" altLang="en-US" dirty="0" smtClean="0">
                <a:latin typeface="Droid Sans Fallback" panose="020B0502000000000001" pitchFamily="34" charset="-122"/>
                <a:ea typeface="Droid Sans Fallback" panose="020B0502000000000001" pitchFamily="34" charset="-122"/>
                <a:cs typeface="Droid Sans Fallback" panose="020B0502000000000001" pitchFamily="34" charset="-122"/>
              </a:rPr>
              <a:t>文泉驿微米黑</a:t>
            </a:r>
            <a:r>
              <a:rPr lang="en-US" altLang="zh-CN" dirty="0" smtClean="0">
                <a:latin typeface="Droid Sans Fallback" panose="020B0502000000000001" pitchFamily="34" charset="-122"/>
                <a:ea typeface="Droid Sans Fallback" panose="020B0502000000000001" pitchFamily="34" charset="-122"/>
                <a:cs typeface="Droid Sans Fallback" panose="020B0502000000000001" pitchFamily="34" charset="-122"/>
              </a:rPr>
              <a:t>)</a:t>
            </a:r>
            <a:endParaRPr lang="en-US" dirty="0">
              <a:latin typeface="Droid Sans Fallback" panose="020B0502000000000001" pitchFamily="34" charset="-122"/>
              <a:ea typeface="Droid Sans Fallback" panose="020B0502000000000001" pitchFamily="34" charset="-122"/>
              <a:cs typeface="Droid Sans Fallback" panose="020B0502000000000001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3"/>
          <a:stretch/>
        </p:blipFill>
        <p:spPr>
          <a:xfrm>
            <a:off x="5711911" y="1978100"/>
            <a:ext cx="2741720" cy="4262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5"/>
          <a:stretch/>
        </p:blipFill>
        <p:spPr>
          <a:xfrm>
            <a:off x="6524972" y="252876"/>
            <a:ext cx="4109985" cy="635224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字体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8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2897" y="45720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2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知</a:t>
            </a:r>
            <a:endParaRPr lang="en-US" sz="9600" dirty="0">
              <a:solidFill>
                <a:schemeClr val="bg1">
                  <a:lumMod val="2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897" y="175260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 smtClean="0">
                <a:solidFill>
                  <a:schemeClr val="bg1">
                    <a:lumMod val="25000"/>
                  </a:schemeClr>
                </a:solidFill>
                <a:latin typeface="+mj-ea"/>
                <a:ea typeface="+mj-ea"/>
              </a:rPr>
              <a:t>乎</a:t>
            </a:r>
            <a:endParaRPr lang="en-US" sz="9600" dirty="0">
              <a:solidFill>
                <a:schemeClr val="bg1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2897" y="308610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 smtClean="0">
                <a:solidFill>
                  <a:schemeClr val="bg1">
                    <a:lumMod val="25000"/>
                  </a:schemeClr>
                </a:solidFill>
                <a:latin typeface="思源黑体 Regular" panose="020B0500000000000000" pitchFamily="34" charset="-122"/>
                <a:ea typeface="思源黑体 Regular" panose="020B0500000000000000" pitchFamily="34" charset="-122"/>
              </a:rPr>
              <a:t>是</a:t>
            </a:r>
            <a:endParaRPr lang="en-US" sz="9600" dirty="0">
              <a:solidFill>
                <a:schemeClr val="bg1">
                  <a:lumMod val="25000"/>
                </a:schemeClr>
              </a:solidFill>
              <a:latin typeface="思源黑体 Regular" panose="020B0500000000000000" pitchFamily="34" charset="-122"/>
              <a:ea typeface="思源黑体 Regular" panose="020B0500000000000000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2109" y="446321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 smtClean="0">
                <a:solidFill>
                  <a:schemeClr val="bg1">
                    <a:lumMod val="2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好</a:t>
            </a:r>
            <a:endParaRPr lang="en-US" sz="9600" dirty="0">
              <a:solidFill>
                <a:schemeClr val="bg1">
                  <a:lumMod val="25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7881" y="445770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25000"/>
                  </a:schemeClr>
                </a:solidFill>
                <a:latin typeface="思源黑體 Bold" panose="020B0800000000000000" pitchFamily="34" charset="-128"/>
                <a:ea typeface="思源黑體 Bold" panose="020B0800000000000000" pitchFamily="34" charset="-128"/>
              </a:rPr>
              <a:t>网</a:t>
            </a:r>
            <a:endParaRPr lang="en-US" sz="9600" dirty="0">
              <a:solidFill>
                <a:schemeClr val="bg1">
                  <a:lumMod val="25000"/>
                </a:schemeClr>
              </a:solidFill>
              <a:latin typeface="思源黑體 Bold" panose="020B0800000000000000" pitchFamily="34" charset="-128"/>
              <a:ea typeface="思源黑體 Bold" panose="020B0800000000000000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9310" y="445770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bg1">
                    <a:lumMod val="25000"/>
                  </a:schemeClr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站</a:t>
            </a:r>
            <a:endParaRPr lang="en-US" sz="9600" dirty="0">
              <a:solidFill>
                <a:schemeClr val="bg1">
                  <a:lumMod val="25000"/>
                </a:schemeClr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4100" y="1011197"/>
            <a:ext cx="1547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accent1"/>
                </a:solidFill>
                <a:latin typeface="Roboto Light" pitchFamily="2" charset="0"/>
                <a:ea typeface="Roboto Light" pitchFamily="2" charset="0"/>
              </a:rPr>
              <a:t>ExtraLight</a:t>
            </a:r>
            <a:endParaRPr lang="en-US" sz="2400" dirty="0">
              <a:solidFill>
                <a:schemeClr val="accent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24100" y="2306597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Roboto Light" pitchFamily="2" charset="0"/>
                <a:ea typeface="Roboto Light" pitchFamily="2" charset="0"/>
              </a:rPr>
              <a:t>Light</a:t>
            </a:r>
            <a:endParaRPr lang="en-US" sz="2400" dirty="0">
              <a:solidFill>
                <a:schemeClr val="accent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4100" y="3640097"/>
            <a:ext cx="1217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Roboto Light" pitchFamily="2" charset="0"/>
                <a:ea typeface="Roboto Light" pitchFamily="2" charset="0"/>
              </a:rPr>
              <a:t>Regular</a:t>
            </a:r>
            <a:endParaRPr lang="en-US" sz="2400" dirty="0">
              <a:solidFill>
                <a:schemeClr val="accent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626" y="6096000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Roboto Light" pitchFamily="2" charset="0"/>
                <a:ea typeface="Roboto Light" pitchFamily="2" charset="0"/>
              </a:rPr>
              <a:t>Medium</a:t>
            </a:r>
            <a:endParaRPr lang="en-US" sz="2400" dirty="0">
              <a:solidFill>
                <a:schemeClr val="accent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57762" y="6095999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Roboto Light" pitchFamily="2" charset="0"/>
                <a:ea typeface="Roboto Light" pitchFamily="2" charset="0"/>
              </a:rPr>
              <a:t>Bold</a:t>
            </a:r>
            <a:endParaRPr lang="en-US" sz="2400" dirty="0">
              <a:solidFill>
                <a:schemeClr val="accent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77280" y="6095998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Roboto Light" pitchFamily="2" charset="0"/>
                <a:ea typeface="Roboto Light" pitchFamily="2" charset="0"/>
              </a:rPr>
              <a:t>Heavy</a:t>
            </a:r>
            <a:endParaRPr lang="en-US" sz="2400" dirty="0">
              <a:solidFill>
                <a:schemeClr val="accent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057400" y="687291"/>
            <a:ext cx="7962900" cy="221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D3D3F"/>
                </a:solidFill>
                <a:effectLst/>
                <a:uLnTx/>
                <a:uFillTx/>
                <a:latin typeface="Roboto Thin" pitchFamily="2" charset="0"/>
                <a:ea typeface="Roboto Thin" pitchFamily="2" charset="0"/>
              </a:rPr>
              <a:t>Noto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F"/>
                </a:solidFill>
                <a:effectLst/>
                <a:uLnTx/>
                <a:uFillTx/>
                <a:latin typeface="Roboto Thin" pitchFamily="2" charset="0"/>
                <a:ea typeface="Roboto Thin" pitchFamily="2" charset="0"/>
              </a:rPr>
              <a:t> Sans Han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3D3D3F"/>
                </a:solidFill>
                <a:effectLst/>
                <a:uLnTx/>
                <a:uFillTx/>
                <a:latin typeface="Roboto Thin" pitchFamily="2" charset="0"/>
                <a:ea typeface="Roboto Thin" pitchFamily="2" charset="0"/>
              </a:rPr>
              <a:t>Source Han Sans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F"/>
                </a:solidFill>
                <a:effectLst/>
                <a:uLnTx/>
                <a:uFillTx/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思源黑体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3D3D3F"/>
              </a:solidFill>
              <a:effectLst/>
              <a:uLnTx/>
              <a:uFillTx/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29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2" grpId="0"/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31" y="1092425"/>
            <a:ext cx="8872538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 smtClean="0">
                <a:solidFill>
                  <a:schemeClr val="accent5"/>
                </a:solidFill>
                <a:latin typeface="Source Han Sans CN ExtraLight" panose="020B0200000000000000" pitchFamily="34" charset="-122"/>
                <a:ea typeface="Source Han Sans CN ExtraLight" panose="020B0200000000000000" pitchFamily="34" charset="-122"/>
              </a:rPr>
              <a:t>警告</a:t>
            </a:r>
            <a:endParaRPr lang="en-US" sz="6600" dirty="0">
              <a:solidFill>
                <a:schemeClr val="accent5"/>
              </a:solidFill>
              <a:latin typeface="Source Han Sans CN ExtraLight" panose="020B0200000000000000" pitchFamily="34" charset="-122"/>
              <a:ea typeface="Source Han Sans CN ExtraLight" panose="020B0200000000000000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83380"/>
            <a:ext cx="10287000" cy="41746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前方</a:t>
            </a:r>
            <a:r>
              <a:rPr lang="zh-CN" altLang="en-US" sz="4400" dirty="0" smtClean="0">
                <a:solidFill>
                  <a:schemeClr val="accent5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不会</a:t>
            </a:r>
            <a:r>
              <a:rPr lang="zh-CN" altLang="en-US" sz="4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出现</a:t>
            </a:r>
            <a:endParaRPr lang="en-US" altLang="zh-CN" sz="4400" dirty="0" smtClean="0">
              <a:solidFill>
                <a:schemeClr val="bg2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 algn="ctr">
              <a:buNone/>
            </a:pPr>
            <a:endParaRPr lang="en-US" altLang="zh-CN" sz="1200" dirty="0" smtClean="0">
              <a:solidFill>
                <a:schemeClr val="bg2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 algn="ctr">
              <a:buNone/>
            </a:pP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干货</a:t>
            </a:r>
            <a:r>
              <a:rPr lang="en-US" altLang="zh-CN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/</a:t>
            </a: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代码</a:t>
            </a:r>
            <a:r>
              <a:rPr lang="en-US" altLang="zh-CN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/</a:t>
            </a: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大量文字</a:t>
            </a:r>
            <a:r>
              <a:rPr lang="en-US" altLang="zh-CN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/</a:t>
            </a: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商业机密</a:t>
            </a:r>
            <a:endParaRPr lang="en-US" altLang="zh-CN" sz="5400" dirty="0" smtClean="0">
              <a:solidFill>
                <a:schemeClr val="bg2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 marL="0" indent="0" algn="ctr">
              <a:buNone/>
            </a:pPr>
            <a:r>
              <a:rPr lang="zh-CN" altLang="en-US" sz="5400" dirty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Segoe UI Light" panose="020B0502040204020203" pitchFamily="34" charset="0"/>
              </a:rPr>
              <a:t>请</a:t>
            </a:r>
            <a:r>
              <a:rPr lang="zh-CN" altLang="en-US" sz="5400" dirty="0" smtClean="0">
                <a:solidFill>
                  <a:schemeClr val="bg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Segoe UI Light" panose="020B0502040204020203" pitchFamily="34" charset="0"/>
              </a:rPr>
              <a:t>放心观看</a:t>
            </a:r>
            <a:endParaRPr lang="en-US" sz="4000" dirty="0">
              <a:solidFill>
                <a:schemeClr val="accent1"/>
              </a:solidFill>
              <a:latin typeface="思源黑体 Light" panose="020B0300000000000000" pitchFamily="34" charset="-122"/>
              <a:ea typeface="思源黑体 Light" panose="020B0300000000000000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1224605"/>
            <a:ext cx="7632848" cy="563339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Roboto Thin" pitchFamily="2" charset="0"/>
                <a:ea typeface="思源黑体 ExtraLight" panose="020B0200000000000000" pitchFamily="34" charset="-122"/>
                <a:cs typeface="Droid Sans Fallback" panose="020B0502000000000001" pitchFamily="34" charset="-122"/>
              </a:rPr>
              <a:t>思源</a:t>
            </a:r>
            <a:r>
              <a:rPr lang="zh-CN" altLang="en-US" sz="2400" dirty="0" smtClean="0">
                <a:latin typeface="Roboto Thin" pitchFamily="2" charset="0"/>
                <a:ea typeface="思源黑体 ExtraLight" panose="020B0200000000000000" pitchFamily="34" charset="-122"/>
                <a:cs typeface="Droid Sans Fallback" panose="020B0502000000000001" pitchFamily="34" charset="-122"/>
              </a:rPr>
              <a:t>黑体 </a:t>
            </a:r>
            <a:r>
              <a:rPr lang="en-US" altLang="zh-CN" sz="2400" dirty="0" smtClean="0">
                <a:latin typeface="Roboto Thin" pitchFamily="2" charset="0"/>
                <a:ea typeface="Roboto Thin" pitchFamily="2" charset="0"/>
                <a:cs typeface="Droid Sans Fallback" panose="020B0502000000000001" pitchFamily="34" charset="-122"/>
              </a:rPr>
              <a:t>Extra Light </a:t>
            </a:r>
            <a:r>
              <a:rPr lang="zh-CN" altLang="en-US" sz="2400" dirty="0" smtClean="0">
                <a:latin typeface="Roboto Thin" pitchFamily="2" charset="0"/>
                <a:ea typeface="思源黑体 ExtraLight" panose="020B0200000000000000" pitchFamily="34" charset="-122"/>
                <a:cs typeface="Droid Sans Fallback" panose="020B0502000000000001" pitchFamily="34" charset="-122"/>
              </a:rPr>
              <a:t>与 </a:t>
            </a:r>
            <a:r>
              <a:rPr lang="en-US" altLang="zh-CN" sz="2400" dirty="0" smtClean="0">
                <a:latin typeface="Roboto Thin" pitchFamily="2" charset="0"/>
                <a:ea typeface="Roboto Thin" pitchFamily="2" charset="0"/>
                <a:cs typeface="Droid Sans Fallback" panose="020B0502000000000001" pitchFamily="34" charset="-122"/>
              </a:rPr>
              <a:t>Roboto Thin </a:t>
            </a:r>
            <a:r>
              <a:rPr lang="zh-CN" altLang="en-US" sz="2400" dirty="0" smtClean="0">
                <a:latin typeface="Roboto Thin" pitchFamily="2" charset="0"/>
                <a:ea typeface="思源黑体 ExtraLight" panose="020B0200000000000000" pitchFamily="34" charset="-122"/>
                <a:cs typeface="Droid Sans Fallback" panose="020B0502000000000001" pitchFamily="34" charset="-122"/>
              </a:rPr>
              <a:t>混排效果</a:t>
            </a:r>
            <a:endParaRPr lang="en-US" altLang="zh-CN" sz="2400" dirty="0" smtClean="0">
              <a:latin typeface="Roboto Thin" pitchFamily="2" charset="0"/>
              <a:ea typeface="Roboto Thin" pitchFamily="2" charset="0"/>
              <a:cs typeface="Droid Sans Fallback" panose="020B0502000000000001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+mj-ea"/>
                <a:ea typeface="+mj-ea"/>
                <a:cs typeface="Droid Sans Fallback" panose="020B0502000000000001" pitchFamily="34" charset="-122"/>
              </a:rPr>
              <a:t>思源</a:t>
            </a:r>
            <a:r>
              <a:rPr lang="zh-CN" altLang="en-US" sz="2400" dirty="0" smtClean="0">
                <a:latin typeface="+mj-ea"/>
                <a:ea typeface="+mj-ea"/>
                <a:cs typeface="Droid Sans Fallback" panose="020B0502000000000001" pitchFamily="34" charset="-122"/>
              </a:rPr>
              <a:t>黑体 </a:t>
            </a:r>
            <a:r>
              <a:rPr lang="en-US" altLang="zh-CN" sz="2400" dirty="0" smtClean="0">
                <a:latin typeface="+mj-ea"/>
                <a:ea typeface="+mj-ea"/>
                <a:cs typeface="Droid Sans Fallback" panose="020B0502000000000001" pitchFamily="34" charset="-122"/>
              </a:rPr>
              <a:t>Light </a:t>
            </a:r>
            <a:r>
              <a:rPr lang="zh-CN" altLang="en-US" sz="2400" dirty="0" smtClean="0">
                <a:latin typeface="+mj-ea"/>
                <a:ea typeface="+mj-ea"/>
                <a:cs typeface="Droid Sans Fallback" panose="020B0502000000000001" pitchFamily="34" charset="-122"/>
              </a:rPr>
              <a:t>与 </a:t>
            </a:r>
            <a:r>
              <a:rPr lang="en-US" altLang="zh-CN" sz="2400" dirty="0" smtClean="0">
                <a:latin typeface="+mj-ea"/>
                <a:ea typeface="+mj-ea"/>
                <a:cs typeface="Droid Sans Fallback" panose="020B0502000000000001" pitchFamily="34" charset="-122"/>
              </a:rPr>
              <a:t>Roboto Light </a:t>
            </a:r>
            <a:r>
              <a:rPr lang="zh-CN" altLang="en-US" sz="2400" dirty="0" smtClean="0">
                <a:latin typeface="+mj-ea"/>
                <a:ea typeface="+mj-ea"/>
                <a:cs typeface="Droid Sans Fallback" panose="020B0502000000000001" pitchFamily="34" charset="-122"/>
              </a:rPr>
              <a:t>混排效果</a:t>
            </a:r>
            <a:endParaRPr lang="en-US" altLang="zh-CN" sz="2400" dirty="0" smtClean="0">
              <a:latin typeface="+mj-ea"/>
              <a:ea typeface="+mj-ea"/>
              <a:cs typeface="Droid Sans Fallback" panose="020B0502000000000001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latin typeface="+mn-lt"/>
                <a:ea typeface="思源黑体 Regular" panose="020B0500000000000000" pitchFamily="34" charset="-122"/>
                <a:cs typeface="Droid Sans Fallback" panose="020B0502000000000001" pitchFamily="34" charset="-122"/>
              </a:rPr>
              <a:t>思源黑体 </a:t>
            </a:r>
            <a:r>
              <a:rPr lang="en-US" altLang="zh-CN" sz="2400" dirty="0" smtClean="0">
                <a:latin typeface="+mn-lt"/>
                <a:ea typeface="思源黑体 Regular" panose="020B0500000000000000" pitchFamily="34" charset="-122"/>
                <a:cs typeface="Droid Sans Fallback" panose="020B0502000000000001" pitchFamily="34" charset="-122"/>
              </a:rPr>
              <a:t>Regular </a:t>
            </a:r>
            <a:r>
              <a:rPr lang="zh-CN" altLang="en-US" sz="2400" dirty="0" smtClean="0">
                <a:latin typeface="+mn-lt"/>
                <a:ea typeface="思源黑体 Regular" panose="020B0500000000000000" pitchFamily="34" charset="-122"/>
                <a:cs typeface="Droid Sans Fallback" panose="020B0502000000000001" pitchFamily="34" charset="-122"/>
              </a:rPr>
              <a:t>与 </a:t>
            </a:r>
            <a:r>
              <a:rPr lang="en-US" altLang="zh-CN" sz="2400" dirty="0" smtClean="0">
                <a:latin typeface="+mn-lt"/>
                <a:ea typeface="思源黑体 Regular" panose="020B0500000000000000" pitchFamily="34" charset="-122"/>
                <a:cs typeface="Droid Sans Fallback" panose="020B0502000000000001" pitchFamily="34" charset="-122"/>
              </a:rPr>
              <a:t>Roboto Regular </a:t>
            </a:r>
            <a:r>
              <a:rPr lang="zh-CN" altLang="en-US" sz="2400" dirty="0" smtClean="0">
                <a:latin typeface="+mn-lt"/>
                <a:ea typeface="思源黑体 Regular" panose="020B0500000000000000" pitchFamily="34" charset="-122"/>
                <a:cs typeface="Droid Sans Fallback" panose="020B0502000000000001" pitchFamily="34" charset="-122"/>
              </a:rPr>
              <a:t>混排效果</a:t>
            </a:r>
            <a:endParaRPr lang="en-US" altLang="zh-CN" sz="2400" dirty="0" smtClean="0">
              <a:latin typeface="+mn-lt"/>
              <a:ea typeface="思源黑体 Regular" panose="020B0500000000000000" pitchFamily="34" charset="-122"/>
              <a:cs typeface="Droid Sans Fallback" panose="020B0502000000000001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Roboto medium" pitchFamily="2" charset="0"/>
                <a:ea typeface="思源黑体 Medium" panose="020B0600000000000000" pitchFamily="34" charset="-122"/>
                <a:cs typeface="Droid Sans Fallback" panose="020B0502000000000001" pitchFamily="34" charset="-122"/>
              </a:rPr>
              <a:t>思源</a:t>
            </a:r>
            <a:r>
              <a:rPr lang="zh-CN" altLang="en-US" sz="2400" dirty="0" smtClean="0">
                <a:latin typeface="Roboto medium" pitchFamily="2" charset="0"/>
                <a:ea typeface="思源黑体 Medium" panose="020B0600000000000000" pitchFamily="34" charset="-122"/>
                <a:cs typeface="Droid Sans Fallback" panose="020B0502000000000001" pitchFamily="34" charset="-122"/>
              </a:rPr>
              <a:t>黑体 </a:t>
            </a:r>
            <a:r>
              <a:rPr lang="en-US" altLang="zh-CN" sz="2400" dirty="0" smtClean="0">
                <a:latin typeface="Roboto medium" pitchFamily="2" charset="0"/>
                <a:ea typeface="Roboto medium" pitchFamily="2" charset="0"/>
                <a:cs typeface="Droid Sans Fallback" panose="020B0502000000000001" pitchFamily="34" charset="-122"/>
              </a:rPr>
              <a:t>Medium </a:t>
            </a:r>
            <a:r>
              <a:rPr lang="zh-CN" altLang="en-US" sz="2400" dirty="0" smtClean="0">
                <a:latin typeface="Roboto medium" pitchFamily="2" charset="0"/>
                <a:ea typeface="思源黑体 Medium" panose="020B0600000000000000" pitchFamily="34" charset="-122"/>
                <a:cs typeface="Droid Sans Fallback" panose="020B0502000000000001" pitchFamily="34" charset="-122"/>
              </a:rPr>
              <a:t>与 </a:t>
            </a:r>
            <a:r>
              <a:rPr lang="en-US" altLang="zh-CN" sz="2400" dirty="0" smtClean="0">
                <a:latin typeface="Roboto medium" pitchFamily="2" charset="0"/>
                <a:ea typeface="Roboto medium" pitchFamily="2" charset="0"/>
                <a:cs typeface="Droid Sans Fallback" panose="020B0502000000000001" pitchFamily="34" charset="-122"/>
              </a:rPr>
              <a:t>Roboto Medium </a:t>
            </a:r>
            <a:r>
              <a:rPr lang="zh-CN" altLang="en-US" sz="2400" dirty="0" smtClean="0">
                <a:latin typeface="Roboto medium" pitchFamily="2" charset="0"/>
                <a:ea typeface="思源黑体 Medium" panose="020B0600000000000000" pitchFamily="34" charset="-122"/>
                <a:cs typeface="Droid Sans Fallback" panose="020B0502000000000001" pitchFamily="34" charset="-122"/>
              </a:rPr>
              <a:t>混排效果</a:t>
            </a:r>
            <a:endParaRPr lang="en-US" altLang="zh-CN" sz="2400" dirty="0" smtClean="0">
              <a:latin typeface="Roboto medium" pitchFamily="2" charset="0"/>
              <a:ea typeface="Roboto medium" pitchFamily="2" charset="0"/>
              <a:cs typeface="Droid Sans Fallback" panose="020B0502000000000001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Roboto Black" pitchFamily="50" charset="0"/>
                <a:ea typeface="思源黑体 Bold" panose="020B0800000000000000" pitchFamily="34" charset="-122"/>
                <a:cs typeface="Roboto Black" pitchFamily="50" charset="0"/>
              </a:rPr>
              <a:t>思源</a:t>
            </a:r>
            <a:r>
              <a:rPr lang="zh-CN" altLang="en-US" sz="2400" dirty="0" smtClean="0">
                <a:latin typeface="Roboto Black" pitchFamily="50" charset="0"/>
                <a:ea typeface="思源黑体 Bold" panose="020B0800000000000000" pitchFamily="34" charset="-122"/>
                <a:cs typeface="Roboto Black" pitchFamily="50" charset="0"/>
              </a:rPr>
              <a:t>黑体 </a:t>
            </a:r>
            <a:r>
              <a:rPr lang="en-US" altLang="zh-CN" sz="2400" dirty="0" smtClean="0">
                <a:latin typeface="Roboto Bold" pitchFamily="2" charset="0"/>
                <a:ea typeface="Roboto Bold" pitchFamily="2" charset="0"/>
                <a:cs typeface="Roboto Black" pitchFamily="50" charset="0"/>
              </a:rPr>
              <a:t>Bold</a:t>
            </a:r>
            <a:r>
              <a:rPr lang="en-US" altLang="zh-CN" sz="2400" dirty="0" smtClean="0">
                <a:latin typeface="Roboto Black" pitchFamily="50" charset="0"/>
                <a:ea typeface="Roboto Black" pitchFamily="50" charset="0"/>
                <a:cs typeface="Roboto Black" pitchFamily="50" charset="0"/>
              </a:rPr>
              <a:t> </a:t>
            </a:r>
            <a:r>
              <a:rPr lang="zh-CN" altLang="en-US" sz="2400" dirty="0" smtClean="0">
                <a:latin typeface="Roboto Black" pitchFamily="50" charset="0"/>
                <a:ea typeface="思源黑体 Bold" panose="020B0800000000000000" pitchFamily="34" charset="-122"/>
                <a:cs typeface="Roboto Black" pitchFamily="50" charset="0"/>
              </a:rPr>
              <a:t>与 </a:t>
            </a:r>
            <a:r>
              <a:rPr lang="en-US" altLang="zh-CN" sz="2400" dirty="0" smtClean="0">
                <a:latin typeface="Roboto Bold" pitchFamily="2" charset="0"/>
                <a:ea typeface="Roboto Bold" pitchFamily="2" charset="0"/>
                <a:cs typeface="Roboto Black" pitchFamily="50" charset="0"/>
              </a:rPr>
              <a:t>Roboto Bold</a:t>
            </a:r>
            <a:r>
              <a:rPr lang="en-US" altLang="zh-CN" sz="2400" dirty="0" smtClean="0">
                <a:latin typeface="Roboto Black" pitchFamily="50" charset="0"/>
                <a:ea typeface="Roboto Black" pitchFamily="50" charset="0"/>
                <a:cs typeface="Roboto Black" pitchFamily="50" charset="0"/>
              </a:rPr>
              <a:t> </a:t>
            </a:r>
            <a:r>
              <a:rPr lang="zh-CN" altLang="en-US" sz="2400" dirty="0" smtClean="0">
                <a:latin typeface="Roboto Black" pitchFamily="50" charset="0"/>
                <a:ea typeface="思源黑体 Bold" panose="020B0800000000000000" pitchFamily="34" charset="-122"/>
                <a:cs typeface="Roboto Black" pitchFamily="50" charset="0"/>
              </a:rPr>
              <a:t>混排效果</a:t>
            </a:r>
            <a:endParaRPr lang="en-US" altLang="zh-CN" sz="2400" dirty="0" smtClean="0">
              <a:latin typeface="Roboto Black" pitchFamily="50" charset="0"/>
              <a:ea typeface="思源黑体 Bold" panose="020B0800000000000000" pitchFamily="34" charset="-122"/>
              <a:cs typeface="Roboto Black" pitchFamily="50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Roboto Black" pitchFamily="50" charset="0"/>
                <a:ea typeface="思源黑体 Heavy" panose="020B0A00000000000000" pitchFamily="34" charset="-122"/>
                <a:cs typeface="Roboto Black" pitchFamily="50" charset="0"/>
              </a:rPr>
              <a:t>思源黑体 </a:t>
            </a:r>
            <a:r>
              <a:rPr lang="en-US" altLang="zh-CN" sz="2400" dirty="0" smtClean="0">
                <a:latin typeface="Roboto Black" pitchFamily="50" charset="0"/>
                <a:ea typeface="Roboto Black" pitchFamily="50" charset="0"/>
                <a:cs typeface="Roboto Black" pitchFamily="50" charset="0"/>
              </a:rPr>
              <a:t>Heavy </a:t>
            </a:r>
            <a:r>
              <a:rPr lang="zh-CN" altLang="en-US" sz="2400" dirty="0">
                <a:latin typeface="Roboto Black" pitchFamily="50" charset="0"/>
                <a:ea typeface="思源黑体 Heavy" panose="020B0A00000000000000" pitchFamily="34" charset="-122"/>
                <a:cs typeface="Roboto Black" pitchFamily="50" charset="0"/>
              </a:rPr>
              <a:t>与 </a:t>
            </a:r>
            <a:r>
              <a:rPr lang="en-US" altLang="zh-CN" sz="2400" dirty="0">
                <a:latin typeface="Roboto Black" pitchFamily="50" charset="0"/>
                <a:ea typeface="Roboto Black" pitchFamily="50" charset="0"/>
                <a:cs typeface="Roboto Black" pitchFamily="50" charset="0"/>
              </a:rPr>
              <a:t>Roboto </a:t>
            </a:r>
            <a:r>
              <a:rPr lang="en-US" altLang="zh-CN" sz="2400" dirty="0" smtClean="0">
                <a:latin typeface="Roboto Black" pitchFamily="50" charset="0"/>
                <a:ea typeface="Roboto Black" pitchFamily="50" charset="0"/>
                <a:cs typeface="Roboto Black" pitchFamily="50" charset="0"/>
              </a:rPr>
              <a:t>Black </a:t>
            </a:r>
            <a:r>
              <a:rPr lang="zh-CN" altLang="en-US" sz="2400" dirty="0">
                <a:latin typeface="Roboto Black" pitchFamily="50" charset="0"/>
                <a:ea typeface="思源黑体 Heavy" panose="020B0A00000000000000" pitchFamily="34" charset="-122"/>
                <a:cs typeface="Roboto Black" pitchFamily="50" charset="0"/>
              </a:rPr>
              <a:t>混排效果</a:t>
            </a:r>
            <a:endParaRPr lang="en-US" altLang="zh-CN" sz="2400" dirty="0" smtClean="0">
              <a:latin typeface="Roboto Black" pitchFamily="50" charset="0"/>
              <a:ea typeface="Roboto Black" pitchFamily="50" charset="0"/>
              <a:cs typeface="Roboto Black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字体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55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1224605"/>
            <a:ext cx="3132348" cy="563339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800" dirty="0">
                <a:solidFill>
                  <a:schemeClr val="accent1"/>
                </a:solidFill>
                <a:latin typeface="汉仪旗黑-25简繁" panose="00020600040101010101" pitchFamily="18" charset="-122"/>
                <a:ea typeface="汉仪旗黑-25简繁" panose="00020600040101010101" pitchFamily="18" charset="-122"/>
                <a:cs typeface="Droid Sans Fallback" panose="020B0502000000000001" pitchFamily="34" charset="-122"/>
              </a:rPr>
              <a:t>汉</a:t>
            </a:r>
            <a:r>
              <a:rPr lang="zh-CN" altLang="en-US" sz="4800" dirty="0" smtClean="0">
                <a:solidFill>
                  <a:schemeClr val="accent1"/>
                </a:solidFill>
                <a:latin typeface="汉仪旗黑-25简繁" panose="00020600040101010101" pitchFamily="18" charset="-122"/>
                <a:ea typeface="汉仪旗黑-25简繁" panose="00020600040101010101" pitchFamily="18" charset="-122"/>
                <a:cs typeface="Droid Sans Fallback" panose="020B0502000000000001" pitchFamily="34" charset="-122"/>
              </a:rPr>
              <a:t>仪旗黑</a:t>
            </a:r>
            <a:endParaRPr lang="en-US" altLang="zh-CN" sz="4800" dirty="0" smtClean="0">
              <a:solidFill>
                <a:schemeClr val="accent1"/>
              </a:solidFill>
              <a:latin typeface="汉仪旗黑-25简繁" panose="00020600040101010101" pitchFamily="18" charset="-122"/>
              <a:ea typeface="汉仪旗黑-25简繁" panose="00020600040101010101" pitchFamily="18" charset="-122"/>
              <a:cs typeface="Droid Sans Fallback" panose="020B0502000000000001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600" dirty="0" smtClean="0">
              <a:latin typeface="Roboto Thin" pitchFamily="2" charset="0"/>
              <a:ea typeface="思源黑体 ExtraLight" panose="020B0200000000000000" pitchFamily="34" charset="-122"/>
              <a:cs typeface="Droid Sans Fallback" panose="020B0502000000000001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 smtClean="0">
                <a:latin typeface="汉仪旗黑-25简繁" panose="00020600040101010101" pitchFamily="18" charset="-122"/>
                <a:ea typeface="汉仪旗黑-25简繁" panose="00020600040101010101" pitchFamily="18" charset="-122"/>
                <a:cs typeface="Droid Sans Fallback" panose="020B0502000000000001" pitchFamily="34" charset="-122"/>
              </a:rPr>
              <a:t>汉仪旗黑 </a:t>
            </a:r>
            <a:r>
              <a:rPr lang="en-US" altLang="zh-CN" sz="2400" dirty="0" smtClean="0">
                <a:latin typeface="汉仪旗黑-25简繁" panose="00020600040101010101" pitchFamily="18" charset="-122"/>
                <a:ea typeface="汉仪旗黑-25简繁" panose="00020600040101010101" pitchFamily="18" charset="-122"/>
                <a:cs typeface="Droid Sans Fallback" panose="020B0502000000000001" pitchFamily="34" charset="-122"/>
              </a:rPr>
              <a:t>25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 smtClean="0">
                <a:latin typeface="汉仪旗黑-35S" panose="00020600040101010101" pitchFamily="18" charset="-122"/>
                <a:ea typeface="汉仪旗黑-35S" panose="00020600040101010101" pitchFamily="18" charset="-122"/>
                <a:cs typeface="Roboto Light" pitchFamily="50" charset="0"/>
              </a:rPr>
              <a:t>汉</a:t>
            </a:r>
            <a:r>
              <a:rPr lang="zh-CN" altLang="en-US" sz="2400" dirty="0">
                <a:latin typeface="汉仪旗黑-35S" panose="00020600040101010101" pitchFamily="18" charset="-122"/>
                <a:ea typeface="汉仪旗黑-35S" panose="00020600040101010101" pitchFamily="18" charset="-122"/>
                <a:cs typeface="Roboto Light" pitchFamily="50" charset="0"/>
              </a:rPr>
              <a:t>仪旗</a:t>
            </a:r>
            <a:r>
              <a:rPr lang="zh-CN" altLang="en-US" sz="2400" dirty="0" smtClean="0">
                <a:latin typeface="汉仪旗黑-35S" panose="00020600040101010101" pitchFamily="18" charset="-122"/>
                <a:ea typeface="汉仪旗黑-35S" panose="00020600040101010101" pitchFamily="18" charset="-122"/>
                <a:cs typeface="Roboto Light" pitchFamily="50" charset="0"/>
              </a:rPr>
              <a:t>黑 </a:t>
            </a:r>
            <a:r>
              <a:rPr lang="en-US" altLang="zh-CN" sz="2400" dirty="0" smtClean="0">
                <a:latin typeface="汉仪旗黑-35S" panose="00020600040101010101" pitchFamily="18" charset="-122"/>
                <a:ea typeface="汉仪旗黑-35S" panose="00020600040101010101" pitchFamily="18" charset="-122"/>
                <a:cs typeface="Roboto Light" pitchFamily="50" charset="0"/>
              </a:rPr>
              <a:t>35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 smtClean="0">
                <a:latin typeface="汉仪旗黑-40S" panose="00020600040101010101" pitchFamily="18" charset="-122"/>
                <a:ea typeface="汉仪旗黑-40S" panose="00020600040101010101" pitchFamily="18" charset="-122"/>
                <a:cs typeface="Roboto Light" pitchFamily="50" charset="0"/>
              </a:rPr>
              <a:t>汉</a:t>
            </a:r>
            <a:r>
              <a:rPr lang="zh-CN" altLang="en-US" sz="2400" dirty="0">
                <a:latin typeface="汉仪旗黑-40S" panose="00020600040101010101" pitchFamily="18" charset="-122"/>
                <a:ea typeface="汉仪旗黑-40S" panose="00020600040101010101" pitchFamily="18" charset="-122"/>
                <a:cs typeface="Roboto Light" pitchFamily="50" charset="0"/>
              </a:rPr>
              <a:t>仪旗</a:t>
            </a:r>
            <a:r>
              <a:rPr lang="zh-CN" altLang="en-US" sz="2400" dirty="0" smtClean="0">
                <a:latin typeface="汉仪旗黑-40S" panose="00020600040101010101" pitchFamily="18" charset="-122"/>
                <a:ea typeface="汉仪旗黑-40S" panose="00020600040101010101" pitchFamily="18" charset="-122"/>
                <a:cs typeface="Roboto Light" pitchFamily="50" charset="0"/>
              </a:rPr>
              <a:t>黑 </a:t>
            </a:r>
            <a:r>
              <a:rPr lang="en-US" altLang="zh-CN" sz="2400" dirty="0" smtClean="0">
                <a:latin typeface="汉仪旗黑-40S" panose="00020600040101010101" pitchFamily="18" charset="-122"/>
                <a:ea typeface="汉仪旗黑-40S" panose="00020600040101010101" pitchFamily="18" charset="-122"/>
                <a:cs typeface="Roboto Light" pitchFamily="50" charset="0"/>
              </a:rPr>
              <a:t>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latin typeface="汉仪旗黑-45S" panose="00020600040101010101" pitchFamily="18" charset="-122"/>
                <a:ea typeface="汉仪旗黑-45S" panose="00020600040101010101" pitchFamily="18" charset="-122"/>
                <a:cs typeface="Roboto Light" pitchFamily="50" charset="0"/>
              </a:rPr>
              <a:t>汉仪旗黑 </a:t>
            </a:r>
            <a:r>
              <a:rPr lang="en-US" altLang="zh-CN" sz="2400" dirty="0" smtClean="0">
                <a:latin typeface="汉仪旗黑-45S" panose="00020600040101010101" pitchFamily="18" charset="-122"/>
                <a:ea typeface="汉仪旗黑-45S" panose="00020600040101010101" pitchFamily="18" charset="-122"/>
                <a:cs typeface="Roboto Light" pitchFamily="50" charset="0"/>
              </a:rPr>
              <a:t>45</a:t>
            </a:r>
            <a:endParaRPr lang="en-US" altLang="zh-CN" sz="2400" dirty="0" smtClean="0">
              <a:latin typeface="汉仪旗黑-45S" panose="00020600040101010101" pitchFamily="18" charset="-122"/>
              <a:ea typeface="汉仪旗黑-45S" panose="00020600040101010101" pitchFamily="18" charset="-122"/>
              <a:cs typeface="Droid Sans Fallback" panose="020B0502000000000001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latin typeface="汉仪旗黑-50S" panose="00020600040101010101" pitchFamily="18" charset="-122"/>
                <a:ea typeface="汉仪旗黑-50S" panose="00020600040101010101" pitchFamily="18" charset="-122"/>
                <a:cs typeface="Roboto Light" pitchFamily="50" charset="0"/>
              </a:rPr>
              <a:t>汉仪旗黑 </a:t>
            </a:r>
            <a:r>
              <a:rPr lang="en-US" altLang="zh-CN" sz="2400" dirty="0">
                <a:latin typeface="汉仪旗黑-50S" panose="00020600040101010101" pitchFamily="18" charset="-122"/>
                <a:ea typeface="汉仪旗黑-50S" panose="00020600040101010101" pitchFamily="18" charset="-122"/>
                <a:cs typeface="Droid Sans Fallback" panose="020B0502000000000001" pitchFamily="34" charset="-122"/>
              </a:rPr>
              <a:t>5</a:t>
            </a:r>
            <a:r>
              <a:rPr lang="en-US" altLang="zh-CN" sz="2400" dirty="0" smtClean="0">
                <a:latin typeface="汉仪旗黑-50S" panose="00020600040101010101" pitchFamily="18" charset="-122"/>
                <a:ea typeface="汉仪旗黑-50S" panose="00020600040101010101" pitchFamily="18" charset="-122"/>
                <a:cs typeface="Droid Sans Fallback" panose="020B0502000000000001" pitchFamily="34" charset="-122"/>
              </a:rPr>
              <a:t>0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 smtClean="0">
                <a:latin typeface="汉仪旗黑-55S" panose="00020600040101010101" pitchFamily="18" charset="-122"/>
                <a:ea typeface="汉仪旗黑-55S" panose="00020600040101010101" pitchFamily="18" charset="-122"/>
                <a:cs typeface="Roboto Light" pitchFamily="50" charset="0"/>
              </a:rPr>
              <a:t>汉</a:t>
            </a:r>
            <a:r>
              <a:rPr lang="zh-CN" altLang="en-US" sz="2400" dirty="0">
                <a:latin typeface="汉仪旗黑-55S" panose="00020600040101010101" pitchFamily="18" charset="-122"/>
                <a:ea typeface="汉仪旗黑-55S" panose="00020600040101010101" pitchFamily="18" charset="-122"/>
                <a:cs typeface="Roboto Light" pitchFamily="50" charset="0"/>
              </a:rPr>
              <a:t>仪旗黑 </a:t>
            </a:r>
            <a:r>
              <a:rPr lang="en-US" altLang="zh-CN" sz="2400" dirty="0" smtClean="0">
                <a:latin typeface="汉仪旗黑-55S" panose="00020600040101010101" pitchFamily="18" charset="-122"/>
                <a:ea typeface="汉仪旗黑-55S" panose="00020600040101010101" pitchFamily="18" charset="-122"/>
                <a:cs typeface="Roboto Light" pitchFamily="50" charset="0"/>
              </a:rPr>
              <a:t>55</a:t>
            </a:r>
            <a:r>
              <a:rPr lang="en-US" altLang="zh-CN" sz="2400" dirty="0" smtClean="0">
                <a:latin typeface="汉仪旗黑-55S" panose="00020600040101010101" pitchFamily="18" charset="-122"/>
                <a:ea typeface="汉仪旗黑-55S" panose="00020600040101010101" pitchFamily="18" charset="-122"/>
                <a:cs typeface="Roboto Black" pitchFamily="50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 smtClean="0">
                <a:latin typeface="汉仪旗黑-60S" panose="00020600040101010101" pitchFamily="18" charset="-122"/>
                <a:ea typeface="汉仪旗黑-60S" panose="00020600040101010101" pitchFamily="18" charset="-122"/>
                <a:cs typeface="Roboto Black" pitchFamily="50" charset="0"/>
              </a:rPr>
              <a:t>汉</a:t>
            </a:r>
            <a:r>
              <a:rPr lang="zh-CN" altLang="en-US" sz="2400" dirty="0">
                <a:latin typeface="汉仪旗黑-60S" panose="00020600040101010101" pitchFamily="18" charset="-122"/>
                <a:ea typeface="汉仪旗黑-60S" panose="00020600040101010101" pitchFamily="18" charset="-122"/>
                <a:cs typeface="Roboto Black" pitchFamily="50" charset="0"/>
              </a:rPr>
              <a:t>仪旗黑 </a:t>
            </a:r>
            <a:r>
              <a:rPr lang="en-US" altLang="zh-CN" sz="2400" dirty="0" smtClean="0">
                <a:latin typeface="汉仪旗黑-60S" panose="00020600040101010101" pitchFamily="18" charset="-122"/>
                <a:ea typeface="汉仪旗黑-60S" panose="00020600040101010101" pitchFamily="18" charset="-122"/>
                <a:cs typeface="Roboto Black" pitchFamily="50" charset="0"/>
              </a:rPr>
              <a:t>60</a:t>
            </a:r>
            <a:endParaRPr lang="en-US" altLang="zh-CN" sz="2400" dirty="0">
              <a:latin typeface="汉仪旗黑-60S" panose="00020600040101010101" pitchFamily="18" charset="-122"/>
              <a:ea typeface="汉仪旗黑-60S" panose="00020600040101010101" pitchFamily="18" charset="-122"/>
              <a:cs typeface="Roboto Black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字体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5128287" y="2235797"/>
            <a:ext cx="3132348" cy="4617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汉仪旗黑-65S" panose="00020600040101010101" pitchFamily="18" charset="-122"/>
                <a:ea typeface="汉仪旗黑-65S" panose="00020600040101010101" pitchFamily="18" charset="-122"/>
                <a:cs typeface="Droid Sans Fallback" panose="020B0502000000000001" pitchFamily="34" charset="-122"/>
              </a:rPr>
              <a:t>汉仪旗黑 </a:t>
            </a:r>
            <a:r>
              <a:rPr lang="en-US" altLang="zh-CN" sz="2400" dirty="0" smtClean="0">
                <a:latin typeface="汉仪旗黑-65S" panose="00020600040101010101" pitchFamily="18" charset="-122"/>
                <a:ea typeface="汉仪旗黑-65S" panose="00020600040101010101" pitchFamily="18" charset="-122"/>
                <a:cs typeface="Droid Sans Fallback" panose="020B0502000000000001" pitchFamily="34" charset="-122"/>
              </a:rPr>
              <a:t>65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汉仪旗黑-70S" panose="00020600040101010101" pitchFamily="18" charset="-122"/>
                <a:ea typeface="汉仪旗黑-70S" panose="00020600040101010101" pitchFamily="18" charset="-122"/>
                <a:cs typeface="Roboto Light" pitchFamily="50" charset="0"/>
              </a:rPr>
              <a:t>汉仪旗黑 </a:t>
            </a:r>
            <a:r>
              <a:rPr lang="en-US" altLang="zh-CN" sz="2400" dirty="0" smtClean="0">
                <a:latin typeface="汉仪旗黑-70S" panose="00020600040101010101" pitchFamily="18" charset="-122"/>
                <a:ea typeface="汉仪旗黑-70S" panose="00020600040101010101" pitchFamily="18" charset="-122"/>
                <a:cs typeface="Roboto Light" pitchFamily="50" charset="0"/>
              </a:rPr>
              <a:t>70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汉仪旗黑-75W" panose="00020600040101010101" pitchFamily="18" charset="-122"/>
                <a:ea typeface="汉仪旗黑-75W" panose="00020600040101010101" pitchFamily="18" charset="-122"/>
                <a:cs typeface="Roboto Light" pitchFamily="50" charset="0"/>
              </a:rPr>
              <a:t>汉仪旗黑 </a:t>
            </a:r>
            <a:r>
              <a:rPr lang="en-US" altLang="zh-CN" sz="2400" dirty="0" smtClean="0">
                <a:latin typeface="汉仪旗黑-75W" panose="00020600040101010101" pitchFamily="18" charset="-122"/>
                <a:ea typeface="汉仪旗黑-75W" panose="00020600040101010101" pitchFamily="18" charset="-122"/>
                <a:cs typeface="Roboto Light" pitchFamily="50" charset="0"/>
              </a:rPr>
              <a:t>75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汉仪旗黑-80W" panose="00020600040101010101" pitchFamily="18" charset="-122"/>
                <a:ea typeface="汉仪旗黑-80W" panose="00020600040101010101" pitchFamily="18" charset="-122"/>
                <a:cs typeface="Roboto Light" pitchFamily="50" charset="0"/>
              </a:rPr>
              <a:t>汉仪旗黑 </a:t>
            </a:r>
            <a:r>
              <a:rPr lang="en-US" altLang="zh-CN" sz="2400" dirty="0" smtClean="0">
                <a:latin typeface="汉仪旗黑-80W" panose="00020600040101010101" pitchFamily="18" charset="-122"/>
                <a:ea typeface="汉仪旗黑-80W" panose="00020600040101010101" pitchFamily="18" charset="-122"/>
                <a:cs typeface="Roboto Light" pitchFamily="50" charset="0"/>
              </a:rPr>
              <a:t>80</a:t>
            </a:r>
            <a:endParaRPr lang="en-US" altLang="zh-CN" sz="2400" dirty="0" smtClean="0">
              <a:latin typeface="汉仪旗黑-80W" panose="00020600040101010101" pitchFamily="18" charset="-122"/>
              <a:ea typeface="汉仪旗黑-80W" panose="00020600040101010101" pitchFamily="18" charset="-122"/>
              <a:cs typeface="Droid Sans Fallback" panose="020B0502000000000001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汉仪旗黑-85S" panose="00020600040101010101" pitchFamily="18" charset="-122"/>
                <a:ea typeface="汉仪旗黑-85S" panose="00020600040101010101" pitchFamily="18" charset="-122"/>
                <a:cs typeface="Roboto Light" pitchFamily="50" charset="0"/>
              </a:rPr>
              <a:t>汉仪旗黑 </a:t>
            </a:r>
            <a:r>
              <a:rPr lang="en-US" altLang="zh-CN" sz="2400" dirty="0" smtClean="0">
                <a:latin typeface="汉仪旗黑-85S" panose="00020600040101010101" pitchFamily="18" charset="-122"/>
                <a:ea typeface="汉仪旗黑-85S" panose="00020600040101010101" pitchFamily="18" charset="-122"/>
                <a:cs typeface="Droid Sans Fallback" panose="020B0502000000000001" pitchFamily="34" charset="-122"/>
              </a:rPr>
              <a:t>85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汉仪旗黑-90W" panose="00020600040101010101" pitchFamily="18" charset="-122"/>
                <a:ea typeface="汉仪旗黑-90W" panose="00020600040101010101" pitchFamily="18" charset="-122"/>
                <a:cs typeface="Roboto Light" pitchFamily="50" charset="0"/>
              </a:rPr>
              <a:t>汉仪旗黑 </a:t>
            </a:r>
            <a:r>
              <a:rPr lang="en-US" altLang="zh-CN" sz="2400" dirty="0" smtClean="0">
                <a:latin typeface="汉仪旗黑-90W" panose="00020600040101010101" pitchFamily="18" charset="-122"/>
                <a:ea typeface="汉仪旗黑-90W" panose="00020600040101010101" pitchFamily="18" charset="-122"/>
                <a:cs typeface="Roboto Light" pitchFamily="50" charset="0"/>
              </a:rPr>
              <a:t>90</a:t>
            </a:r>
            <a:endParaRPr lang="en-US" altLang="zh-CN" sz="2400" dirty="0" smtClean="0">
              <a:latin typeface="汉仪旗黑-90W" panose="00020600040101010101" pitchFamily="18" charset="-122"/>
              <a:ea typeface="汉仪旗黑-90W" panose="00020600040101010101" pitchFamily="18" charset="-122"/>
              <a:cs typeface="Roboto Black" pitchFamily="5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 smtClean="0">
                <a:latin typeface="汉仪旗黑-95W" panose="00020600040101010101" pitchFamily="18" charset="-122"/>
                <a:ea typeface="汉仪旗黑-95W" panose="00020600040101010101" pitchFamily="18" charset="-122"/>
                <a:cs typeface="Roboto Black" pitchFamily="50" charset="0"/>
              </a:rPr>
              <a:t>汉仪旗黑 </a:t>
            </a:r>
            <a:r>
              <a:rPr lang="en-US" altLang="zh-CN" sz="2400" dirty="0" smtClean="0">
                <a:latin typeface="汉仪旗黑-95W" panose="00020600040101010101" pitchFamily="18" charset="-122"/>
                <a:ea typeface="汉仪旗黑-95W" panose="00020600040101010101" pitchFamily="18" charset="-122"/>
                <a:cs typeface="Roboto Black" pitchFamily="50" charset="0"/>
              </a:rPr>
              <a:t>95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 smtClean="0">
                <a:latin typeface="汉仪旗黑-105简繁" panose="00020600040101010101" pitchFamily="18" charset="-122"/>
                <a:ea typeface="汉仪旗黑-105简繁" panose="00020600040101010101" pitchFamily="18" charset="-122"/>
                <a:cs typeface="Roboto Black" pitchFamily="50" charset="0"/>
              </a:rPr>
              <a:t>汉</a:t>
            </a:r>
            <a:r>
              <a:rPr lang="zh-CN" altLang="en-US" sz="2400" dirty="0">
                <a:latin typeface="汉仪旗黑-105简繁" panose="00020600040101010101" pitchFamily="18" charset="-122"/>
                <a:ea typeface="汉仪旗黑-105简繁" panose="00020600040101010101" pitchFamily="18" charset="-122"/>
                <a:cs typeface="Roboto Black" pitchFamily="50" charset="0"/>
              </a:rPr>
              <a:t>仪旗黑 </a:t>
            </a:r>
            <a:r>
              <a:rPr lang="en-US" altLang="zh-CN" sz="2400" dirty="0" smtClean="0">
                <a:latin typeface="汉仪旗黑-105简繁" panose="00020600040101010101" pitchFamily="18" charset="-122"/>
                <a:ea typeface="汉仪旗黑-105简繁" panose="00020600040101010101" pitchFamily="18" charset="-122"/>
                <a:cs typeface="Roboto Black" pitchFamily="50" charset="0"/>
              </a:rPr>
              <a:t>105</a:t>
            </a:r>
            <a:endParaRPr lang="en-US" altLang="zh-CN" sz="2400" dirty="0">
              <a:latin typeface="汉仪旗黑-105简繁" panose="00020600040101010101" pitchFamily="18" charset="-122"/>
              <a:ea typeface="汉仪旗黑-105简繁" panose="00020600040101010101" pitchFamily="18" charset="-122"/>
              <a:cs typeface="Roboto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16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1224605"/>
            <a:ext cx="7632848" cy="563339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latin typeface="Roboto Thin" pitchFamily="2" charset="0"/>
                <a:ea typeface="汉仪旗黑-25简繁" panose="00020600040101010101" pitchFamily="18" charset="-122"/>
                <a:cs typeface="Droid Sans Fallback" panose="020B0502000000000001" pitchFamily="34" charset="-122"/>
              </a:rPr>
              <a:t>汉仪旗黑 </a:t>
            </a:r>
            <a:r>
              <a:rPr lang="en-US" altLang="zh-CN" sz="2400" dirty="0" smtClean="0">
                <a:latin typeface="Roboto Thin" pitchFamily="2" charset="0"/>
                <a:ea typeface="Roboto Thin" pitchFamily="2" charset="0"/>
                <a:cs typeface="Droid Sans Fallback" panose="020B0502000000000001" pitchFamily="34" charset="-122"/>
              </a:rPr>
              <a:t>25 </a:t>
            </a:r>
            <a:r>
              <a:rPr lang="zh-CN" altLang="en-US" sz="2400" dirty="0" smtClean="0">
                <a:latin typeface="Roboto Thin" pitchFamily="2" charset="0"/>
                <a:ea typeface="汉仪旗黑-25简繁" panose="00020600040101010101" pitchFamily="18" charset="-122"/>
                <a:cs typeface="Droid Sans Fallback" panose="020B0502000000000001" pitchFamily="34" charset="-122"/>
              </a:rPr>
              <a:t>与 </a:t>
            </a:r>
            <a:r>
              <a:rPr lang="en-US" altLang="zh-CN" sz="2400" dirty="0" smtClean="0">
                <a:latin typeface="Roboto Thin" pitchFamily="2" charset="0"/>
                <a:ea typeface="Roboto Thin" pitchFamily="2" charset="0"/>
                <a:cs typeface="Droid Sans Fallback" panose="020B0502000000000001" pitchFamily="34" charset="-122"/>
              </a:rPr>
              <a:t>Roboto Thin </a:t>
            </a:r>
            <a:r>
              <a:rPr lang="zh-CN" altLang="en-US" sz="2400" dirty="0" smtClean="0">
                <a:latin typeface="Roboto Thin" pitchFamily="2" charset="0"/>
                <a:ea typeface="汉仪旗黑-25简繁" panose="00020600040101010101" pitchFamily="18" charset="-122"/>
                <a:cs typeface="Droid Sans Fallback" panose="020B0502000000000001" pitchFamily="34" charset="-122"/>
              </a:rPr>
              <a:t>混排效果</a:t>
            </a:r>
            <a:endParaRPr lang="en-US" altLang="zh-CN" sz="2400" dirty="0" smtClean="0">
              <a:latin typeface="Roboto Thin" pitchFamily="2" charset="0"/>
              <a:ea typeface="Roboto Thin" pitchFamily="2" charset="0"/>
              <a:cs typeface="Droid Sans Fallback" panose="020B0502000000000001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Roboto Light" pitchFamily="50" charset="0"/>
                <a:ea typeface="汉仪旗黑-35S" panose="00020600040101010101" pitchFamily="18" charset="-122"/>
                <a:cs typeface="Roboto Light" pitchFamily="50" charset="0"/>
              </a:rPr>
              <a:t>汉仪旗</a:t>
            </a:r>
            <a:r>
              <a:rPr lang="zh-CN" altLang="en-US" sz="2400" dirty="0" smtClean="0">
                <a:latin typeface="Roboto Light" pitchFamily="50" charset="0"/>
                <a:ea typeface="汉仪旗黑-35S" panose="00020600040101010101" pitchFamily="18" charset="-122"/>
                <a:cs typeface="Roboto Light" pitchFamily="50" charset="0"/>
              </a:rPr>
              <a:t>黑 </a:t>
            </a: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35 </a:t>
            </a:r>
            <a:r>
              <a:rPr lang="zh-CN" altLang="en-US" sz="2400" dirty="0" smtClean="0">
                <a:latin typeface="Roboto Light" pitchFamily="50" charset="0"/>
                <a:ea typeface="汉仪旗黑-35S" panose="00020600040101010101" pitchFamily="18" charset="-122"/>
                <a:cs typeface="Roboto Light" pitchFamily="50" charset="0"/>
              </a:rPr>
              <a:t>与 </a:t>
            </a: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Roboto Light </a:t>
            </a:r>
            <a:r>
              <a:rPr lang="zh-CN" altLang="en-US" sz="2400" dirty="0" smtClean="0">
                <a:latin typeface="Roboto Light" pitchFamily="50" charset="0"/>
                <a:ea typeface="汉仪旗黑-35S" panose="00020600040101010101" pitchFamily="18" charset="-122"/>
                <a:cs typeface="Roboto Light" pitchFamily="50" charset="0"/>
              </a:rPr>
              <a:t>混排效果</a:t>
            </a:r>
            <a:endParaRPr lang="en-US" altLang="zh-CN" sz="2400" dirty="0" smtClean="0">
              <a:latin typeface="Roboto Light" pitchFamily="50" charset="0"/>
              <a:ea typeface="Roboto Light" pitchFamily="50" charset="0"/>
              <a:cs typeface="Roboto Light" pitchFamily="50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+mn-lt"/>
                <a:ea typeface="汉仪旗黑-45S" panose="00020600040101010101" pitchFamily="18" charset="-122"/>
                <a:cs typeface="Roboto Light" pitchFamily="50" charset="0"/>
              </a:rPr>
              <a:t>汉仪旗</a:t>
            </a:r>
            <a:r>
              <a:rPr lang="zh-CN" altLang="en-US" sz="2400" dirty="0" smtClean="0">
                <a:latin typeface="+mn-lt"/>
                <a:ea typeface="汉仪旗黑-45S" panose="00020600040101010101" pitchFamily="18" charset="-122"/>
                <a:cs typeface="Roboto Light" pitchFamily="50" charset="0"/>
              </a:rPr>
              <a:t>黑 </a:t>
            </a:r>
            <a:r>
              <a:rPr lang="en-US" altLang="zh-CN" sz="2400" dirty="0" smtClean="0">
                <a:latin typeface="+mn-lt"/>
                <a:ea typeface="汉仪旗黑-45S" panose="00020600040101010101" pitchFamily="18" charset="-122"/>
                <a:cs typeface="Roboto Light" pitchFamily="50" charset="0"/>
              </a:rPr>
              <a:t>45 </a:t>
            </a:r>
            <a:r>
              <a:rPr lang="zh-CN" altLang="en-US" sz="2400" dirty="0" smtClean="0">
                <a:latin typeface="+mn-lt"/>
                <a:ea typeface="汉仪旗黑-45S" panose="00020600040101010101" pitchFamily="18" charset="-122"/>
                <a:cs typeface="Droid Sans Fallback" panose="020B0502000000000001" pitchFamily="34" charset="-122"/>
              </a:rPr>
              <a:t>与 </a:t>
            </a:r>
            <a:r>
              <a:rPr lang="en-US" altLang="zh-CN" sz="2400" dirty="0" smtClean="0">
                <a:latin typeface="+mn-lt"/>
                <a:ea typeface="汉仪旗黑-45S" panose="00020600040101010101" pitchFamily="18" charset="-122"/>
                <a:cs typeface="Droid Sans Fallback" panose="020B0502000000000001" pitchFamily="34" charset="-122"/>
              </a:rPr>
              <a:t>Roboto Regular </a:t>
            </a:r>
            <a:r>
              <a:rPr lang="zh-CN" altLang="en-US" sz="2400" dirty="0" smtClean="0">
                <a:latin typeface="+mn-lt"/>
                <a:ea typeface="汉仪旗黑-45S" panose="00020600040101010101" pitchFamily="18" charset="-122"/>
                <a:cs typeface="Droid Sans Fallback" panose="020B0502000000000001" pitchFamily="34" charset="-122"/>
              </a:rPr>
              <a:t>混排效果</a:t>
            </a:r>
            <a:endParaRPr lang="en-US" altLang="zh-CN" sz="2400" dirty="0" smtClean="0">
              <a:latin typeface="+mn-lt"/>
              <a:ea typeface="汉仪旗黑-45S" panose="00020600040101010101" pitchFamily="18" charset="-122"/>
              <a:cs typeface="Droid Sans Fallback" panose="020B0502000000000001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Roboto medium" pitchFamily="2" charset="0"/>
                <a:ea typeface="汉仪旗黑-70S" panose="00020600040101010101" pitchFamily="18" charset="-122"/>
                <a:cs typeface="Roboto Light" pitchFamily="50" charset="0"/>
              </a:rPr>
              <a:t>汉仪旗黑 </a:t>
            </a:r>
            <a:r>
              <a:rPr lang="en-US" altLang="zh-CN" sz="2400" dirty="0" smtClean="0">
                <a:latin typeface="Roboto medium" pitchFamily="2" charset="0"/>
                <a:ea typeface="Roboto medium" pitchFamily="2" charset="0"/>
                <a:cs typeface="Droid Sans Fallback" panose="020B0502000000000001" pitchFamily="34" charset="-122"/>
              </a:rPr>
              <a:t>70 </a:t>
            </a:r>
            <a:r>
              <a:rPr lang="zh-CN" altLang="en-US" sz="2400" dirty="0" smtClean="0">
                <a:latin typeface="Roboto medium" pitchFamily="2" charset="0"/>
                <a:ea typeface="汉仪旗黑-70S" panose="00020600040101010101" pitchFamily="18" charset="-122"/>
                <a:cs typeface="Droid Sans Fallback" panose="020B0502000000000001" pitchFamily="34" charset="-122"/>
              </a:rPr>
              <a:t>与 </a:t>
            </a:r>
            <a:r>
              <a:rPr lang="en-US" altLang="zh-CN" sz="2400" dirty="0" smtClean="0">
                <a:latin typeface="Roboto medium" pitchFamily="2" charset="0"/>
                <a:ea typeface="Roboto medium" pitchFamily="2" charset="0"/>
                <a:cs typeface="Droid Sans Fallback" panose="020B0502000000000001" pitchFamily="34" charset="-122"/>
              </a:rPr>
              <a:t>Roboto Medium </a:t>
            </a:r>
            <a:r>
              <a:rPr lang="zh-CN" altLang="en-US" sz="2400" dirty="0" smtClean="0">
                <a:latin typeface="Roboto medium" pitchFamily="2" charset="0"/>
                <a:ea typeface="汉仪旗黑-70S" panose="00020600040101010101" pitchFamily="18" charset="-122"/>
                <a:cs typeface="Droid Sans Fallback" panose="020B0502000000000001" pitchFamily="34" charset="-122"/>
              </a:rPr>
              <a:t>混排效果</a:t>
            </a:r>
            <a:endParaRPr lang="en-US" altLang="zh-CN" sz="2400" dirty="0" smtClean="0">
              <a:latin typeface="Roboto medium" pitchFamily="2" charset="0"/>
              <a:ea typeface="Roboto medium" pitchFamily="2" charset="0"/>
              <a:cs typeface="Droid Sans Fallback" panose="020B0502000000000001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Roboto Bold" pitchFamily="2" charset="0"/>
                <a:ea typeface="汉仪旗黑-80W" panose="00020600040101010101" pitchFamily="18" charset="-122"/>
                <a:cs typeface="Roboto Light" pitchFamily="50" charset="0"/>
              </a:rPr>
              <a:t>汉仪旗黑 </a:t>
            </a:r>
            <a:r>
              <a:rPr lang="en-US" altLang="zh-CN" sz="2400" dirty="0" smtClean="0">
                <a:latin typeface="Roboto Bold" pitchFamily="2" charset="0"/>
                <a:ea typeface="Roboto Bold" pitchFamily="2" charset="0"/>
                <a:cs typeface="Roboto Black" pitchFamily="50" charset="0"/>
              </a:rPr>
              <a:t>80 </a:t>
            </a:r>
            <a:r>
              <a:rPr lang="zh-CN" altLang="en-US" sz="2400" dirty="0" smtClean="0">
                <a:latin typeface="Roboto Bold" pitchFamily="2" charset="0"/>
                <a:ea typeface="汉仪旗黑-80W" panose="00020600040101010101" pitchFamily="18" charset="-122"/>
                <a:cs typeface="Roboto Black" pitchFamily="50" charset="0"/>
              </a:rPr>
              <a:t>与 </a:t>
            </a:r>
            <a:r>
              <a:rPr lang="en-US" altLang="zh-CN" sz="2400" dirty="0" smtClean="0">
                <a:latin typeface="Roboto Bold" pitchFamily="2" charset="0"/>
                <a:ea typeface="Roboto Bold" pitchFamily="2" charset="0"/>
                <a:cs typeface="Roboto Black" pitchFamily="50" charset="0"/>
              </a:rPr>
              <a:t>Roboto Bold </a:t>
            </a:r>
            <a:r>
              <a:rPr lang="zh-CN" altLang="en-US" sz="2400" dirty="0" smtClean="0">
                <a:latin typeface="Roboto Bold" pitchFamily="2" charset="0"/>
                <a:ea typeface="汉仪旗黑-80W" panose="00020600040101010101" pitchFamily="18" charset="-122"/>
                <a:cs typeface="Roboto Black" pitchFamily="50" charset="0"/>
              </a:rPr>
              <a:t>混排效果</a:t>
            </a:r>
            <a:endParaRPr lang="en-US" altLang="zh-CN" sz="2400" dirty="0" smtClean="0">
              <a:latin typeface="Roboto Bold" pitchFamily="2" charset="0"/>
              <a:ea typeface="汉仪旗黑-80W" panose="00020600040101010101" pitchFamily="18" charset="-122"/>
              <a:cs typeface="Roboto Black" pitchFamily="50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Roboto Black" pitchFamily="50" charset="0"/>
                <a:ea typeface="汉仪旗黑-90W" panose="00020600040101010101" pitchFamily="18" charset="-122"/>
                <a:cs typeface="Roboto Black" pitchFamily="50" charset="0"/>
              </a:rPr>
              <a:t>汉仪旗黑 </a:t>
            </a:r>
            <a:r>
              <a:rPr lang="en-US" altLang="zh-CN" sz="2400" dirty="0">
                <a:latin typeface="Roboto Black" pitchFamily="50" charset="0"/>
                <a:ea typeface="Roboto Black" pitchFamily="50" charset="0"/>
                <a:cs typeface="Roboto Black" pitchFamily="50" charset="0"/>
              </a:rPr>
              <a:t>9</a:t>
            </a:r>
            <a:r>
              <a:rPr lang="en-US" altLang="zh-CN" sz="2400" dirty="0" smtClean="0">
                <a:latin typeface="Roboto Black" pitchFamily="50" charset="0"/>
                <a:ea typeface="Roboto Black" pitchFamily="50" charset="0"/>
                <a:cs typeface="Roboto Black" pitchFamily="50" charset="0"/>
              </a:rPr>
              <a:t>0 </a:t>
            </a:r>
            <a:r>
              <a:rPr lang="zh-CN" altLang="en-US" sz="2400" dirty="0">
                <a:latin typeface="Roboto Black" pitchFamily="50" charset="0"/>
                <a:ea typeface="汉仪旗黑-90W" panose="00020600040101010101" pitchFamily="18" charset="-122"/>
                <a:cs typeface="Roboto Black" pitchFamily="50" charset="0"/>
              </a:rPr>
              <a:t>与 </a:t>
            </a:r>
            <a:r>
              <a:rPr lang="en-US" altLang="zh-CN" sz="2400" dirty="0">
                <a:latin typeface="Roboto Black" pitchFamily="50" charset="0"/>
                <a:ea typeface="Roboto Black" pitchFamily="50" charset="0"/>
                <a:cs typeface="Roboto Black" pitchFamily="50" charset="0"/>
              </a:rPr>
              <a:t>Roboto </a:t>
            </a:r>
            <a:r>
              <a:rPr lang="en-US" altLang="zh-CN" sz="2400" dirty="0" smtClean="0">
                <a:latin typeface="Roboto Black" pitchFamily="50" charset="0"/>
                <a:ea typeface="Roboto Black" pitchFamily="50" charset="0"/>
                <a:cs typeface="Roboto Black" pitchFamily="50" charset="0"/>
              </a:rPr>
              <a:t>Black </a:t>
            </a:r>
            <a:r>
              <a:rPr lang="zh-CN" altLang="en-US" sz="2400" dirty="0" smtClean="0">
                <a:latin typeface="Roboto Black" pitchFamily="50" charset="0"/>
                <a:ea typeface="汉仪旗黑-90W" panose="00020600040101010101" pitchFamily="18" charset="-122"/>
                <a:cs typeface="Roboto Black" pitchFamily="50" charset="0"/>
              </a:rPr>
              <a:t>混</a:t>
            </a:r>
            <a:r>
              <a:rPr lang="zh-CN" altLang="en-US" sz="2400" dirty="0">
                <a:latin typeface="Roboto Black" pitchFamily="50" charset="0"/>
                <a:ea typeface="汉仪旗黑-90W" panose="00020600040101010101" pitchFamily="18" charset="-122"/>
                <a:cs typeface="Roboto Black" pitchFamily="50" charset="0"/>
              </a:rPr>
              <a:t>排</a:t>
            </a:r>
            <a:r>
              <a:rPr lang="zh-CN" altLang="en-US" sz="2400" dirty="0" smtClean="0">
                <a:latin typeface="Roboto Black" pitchFamily="50" charset="0"/>
                <a:ea typeface="汉仪旗黑-90W" panose="00020600040101010101" pitchFamily="18" charset="-122"/>
                <a:cs typeface="Roboto Black" pitchFamily="50" charset="0"/>
              </a:rPr>
              <a:t>效果</a:t>
            </a:r>
            <a:endParaRPr lang="en-US" altLang="zh-CN" sz="2400" dirty="0">
              <a:latin typeface="Roboto Black" pitchFamily="50" charset="0"/>
              <a:ea typeface="Roboto Black" pitchFamily="50" charset="0"/>
              <a:cs typeface="Roboto Black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字体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14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11254441" cy="59349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572" y="620688"/>
            <a:ext cx="7695855" cy="119651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zh-CN" altLang="en-US" sz="4000" dirty="0" smtClean="0">
                <a:solidFill>
                  <a:srgbClr val="FF0000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利用不同字重与字号区分内容</a:t>
            </a:r>
            <a:endParaRPr lang="en-US" sz="3600" dirty="0">
              <a:solidFill>
                <a:srgbClr val="FF0000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  <a:cs typeface="Droid Sans Fallback" panose="020B0502000000000001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70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48" y="1399032"/>
            <a:ext cx="6089904" cy="4059936"/>
          </a:xfrm>
          <a:prstGeom prst="rect">
            <a:avLst/>
          </a:prstGeom>
          <a:effectLst>
            <a:outerShdw blurRad="203200" dist="101600" dir="5400000" algn="t" rotWithShape="0">
              <a:prstClr val="black">
                <a:alpha val="23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8771296" y="932217"/>
            <a:ext cx="115929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600" dirty="0" smtClean="0"/>
              <a:t>思源黑体 </a:t>
            </a:r>
            <a:endParaRPr lang="en-US" altLang="zh-CN" sz="1600" dirty="0" smtClean="0"/>
          </a:p>
          <a:p>
            <a:r>
              <a:rPr lang="en-US" altLang="zh-CN" sz="1600" dirty="0" smtClean="0"/>
              <a:t>Extra Light</a:t>
            </a:r>
            <a:endParaRPr lang="en-US" sz="1600" dirty="0"/>
          </a:p>
        </p:txBody>
      </p:sp>
      <p:cxnSp>
        <p:nvCxnSpPr>
          <p:cNvPr id="19" name="Elbow Connector 18"/>
          <p:cNvCxnSpPr>
            <a:endCxn id="27" idx="1"/>
          </p:cNvCxnSpPr>
          <p:nvPr/>
        </p:nvCxnSpPr>
        <p:spPr>
          <a:xfrm>
            <a:off x="6691672" y="2014226"/>
            <a:ext cx="2076895" cy="667551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accent5"/>
            </a:solidFill>
            <a:round/>
            <a:headEnd type="oval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8567" y="2512500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Roboto Light</a:t>
            </a:r>
            <a:endParaRPr lang="en-US" sz="1600" dirty="0"/>
          </a:p>
        </p:txBody>
      </p:sp>
      <p:cxnSp>
        <p:nvCxnSpPr>
          <p:cNvPr id="28" name="Elbow Connector 27"/>
          <p:cNvCxnSpPr>
            <a:endCxn id="32" idx="3"/>
          </p:cNvCxnSpPr>
          <p:nvPr/>
        </p:nvCxnSpPr>
        <p:spPr>
          <a:xfrm rot="10800000" flipV="1">
            <a:off x="1395218" y="1598600"/>
            <a:ext cx="1912079" cy="365944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accent5"/>
            </a:solidFill>
            <a:round/>
            <a:headEnd type="oval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9670" y="1795267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Roboto Thin</a:t>
            </a:r>
            <a:endParaRPr lang="en-US" sz="1600" dirty="0"/>
          </a:p>
        </p:txBody>
      </p:sp>
      <p:cxnSp>
        <p:nvCxnSpPr>
          <p:cNvPr id="34" name="Elbow Connector 33"/>
          <p:cNvCxnSpPr>
            <a:endCxn id="36" idx="3"/>
          </p:cNvCxnSpPr>
          <p:nvPr/>
        </p:nvCxnSpPr>
        <p:spPr>
          <a:xfrm rot="10800000" flipV="1">
            <a:off x="1316669" y="2617494"/>
            <a:ext cx="1926258" cy="760045"/>
          </a:xfrm>
          <a:prstGeom prst="bentConnector3">
            <a:avLst>
              <a:gd name="adj1" fmla="val 71465"/>
            </a:avLst>
          </a:prstGeom>
          <a:ln w="19050" cmpd="sng">
            <a:solidFill>
              <a:schemeClr val="accent5"/>
            </a:solidFill>
            <a:round/>
            <a:headEnd type="oval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669" y="2962041"/>
            <a:ext cx="121700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600" dirty="0" smtClean="0"/>
              <a:t>Roboto </a:t>
            </a:r>
          </a:p>
          <a:p>
            <a:r>
              <a:rPr lang="en-US" altLang="zh-CN" sz="1600" dirty="0" smtClean="0"/>
              <a:t>Condensed</a:t>
            </a:r>
          </a:p>
          <a:p>
            <a:r>
              <a:rPr lang="en-US" altLang="zh-CN" sz="1600" dirty="0"/>
              <a:t>Light</a:t>
            </a:r>
            <a:endParaRPr lang="en-US" sz="1600" dirty="0"/>
          </a:p>
        </p:txBody>
      </p:sp>
      <p:cxnSp>
        <p:nvCxnSpPr>
          <p:cNvPr id="39" name="Elbow Connector 38"/>
          <p:cNvCxnSpPr>
            <a:endCxn id="40" idx="3"/>
          </p:cNvCxnSpPr>
          <p:nvPr/>
        </p:nvCxnSpPr>
        <p:spPr>
          <a:xfrm rot="10800000" flipV="1">
            <a:off x="1395218" y="2981305"/>
            <a:ext cx="1847709" cy="1471286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accent5"/>
            </a:solidFill>
            <a:round/>
            <a:headEnd type="oval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9670" y="428331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Roboto Thin</a:t>
            </a:r>
            <a:endParaRPr lang="en-US" sz="1600" dirty="0"/>
          </a:p>
        </p:txBody>
      </p:sp>
      <p:cxnSp>
        <p:nvCxnSpPr>
          <p:cNvPr id="43" name="Elbow Connector 42"/>
          <p:cNvCxnSpPr>
            <a:endCxn id="47" idx="1"/>
          </p:cNvCxnSpPr>
          <p:nvPr/>
        </p:nvCxnSpPr>
        <p:spPr>
          <a:xfrm flipV="1">
            <a:off x="7051712" y="4081428"/>
            <a:ext cx="1716855" cy="607713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accent5"/>
            </a:solidFill>
            <a:round/>
            <a:headEnd type="oval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768567" y="3789040"/>
            <a:ext cx="105670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600" dirty="0" smtClean="0"/>
              <a:t>思源黑体 </a:t>
            </a:r>
            <a:endParaRPr lang="en-US" altLang="zh-CN" sz="1600" dirty="0" smtClean="0"/>
          </a:p>
          <a:p>
            <a:r>
              <a:rPr lang="en-US" altLang="zh-CN" sz="1600" dirty="0" smtClean="0"/>
              <a:t>Light</a:t>
            </a:r>
            <a:endParaRPr lang="en-US" sz="1600" dirty="0"/>
          </a:p>
        </p:txBody>
      </p:sp>
      <p:cxnSp>
        <p:nvCxnSpPr>
          <p:cNvPr id="24" name="Elbow Connector 23"/>
          <p:cNvCxnSpPr>
            <a:endCxn id="18" idx="1"/>
          </p:cNvCxnSpPr>
          <p:nvPr/>
        </p:nvCxnSpPr>
        <p:spPr>
          <a:xfrm flipV="1">
            <a:off x="6115608" y="1224605"/>
            <a:ext cx="2655688" cy="373995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accent5"/>
            </a:solidFill>
            <a:round/>
            <a:headEnd type="oval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80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562"/>
            <a:ext cx="10287000" cy="5786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562"/>
            <a:ext cx="10287000" cy="5786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4"/>
          <a:stretch/>
        </p:blipFill>
        <p:spPr>
          <a:xfrm>
            <a:off x="0" y="539930"/>
            <a:ext cx="10287000" cy="447149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01826" y="0"/>
            <a:ext cx="1196034" cy="1690690"/>
            <a:chOff x="0" y="0"/>
            <a:chExt cx="1196034" cy="169069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11152" y="363669"/>
            <a:ext cx="8872538" cy="1325563"/>
          </a:xfrm>
        </p:spPr>
        <p:txBody>
          <a:bodyPr/>
          <a:lstStyle/>
          <a:p>
            <a:pPr>
              <a:tabLst>
                <a:tab pos="1144588" algn="l"/>
              </a:tabLst>
            </a:pPr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网格</a:t>
            </a:r>
            <a:endParaRPr lang="en-US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</a:t>
            </a:r>
            <a:r>
              <a:rPr lang="zh-CN" altLang="en-US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25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1224604"/>
            <a:ext cx="6264696" cy="563339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4DP</a:t>
            </a:r>
            <a:r>
              <a:rPr lang="en-US" altLang="zh-CN" sz="2400" dirty="0" smtClean="0">
                <a:latin typeface="+mn-lt"/>
                <a:ea typeface="+mj-ea"/>
              </a:rPr>
              <a:t> </a:t>
            </a:r>
            <a:r>
              <a:rPr lang="zh-CN" altLang="en-US" sz="2400" dirty="0" smtClean="0">
                <a:latin typeface="+mn-lt"/>
                <a:ea typeface="+mj-ea"/>
              </a:rPr>
              <a:t>最小对齐间距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8DP </a:t>
            </a:r>
            <a:r>
              <a:rPr lang="zh-CN" altLang="en-US" sz="2400" dirty="0">
                <a:latin typeface="+mj-ea"/>
                <a:ea typeface="+mj-ea"/>
              </a:rPr>
              <a:t>网格</a:t>
            </a:r>
            <a:endParaRPr lang="en-US" altLang="zh-CN" sz="24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最小可触摸范围</a:t>
            </a:r>
            <a:r>
              <a:rPr lang="en-US" altLang="zh-CN" sz="2400" dirty="0" smtClean="0"/>
              <a:t>: 24DP×24DP</a:t>
            </a:r>
          </a:p>
          <a:p>
            <a:pPr marL="0" indent="0">
              <a:buNone/>
            </a:pPr>
            <a:endParaRPr lang="en-US" sz="2400" dirty="0" smtClean="0">
              <a:latin typeface="Roboto Thin" pitchFamily="2" charset="0"/>
              <a:ea typeface="Roboto Thin" pitchFamily="2" charset="0"/>
            </a:endParaRPr>
          </a:p>
          <a:p>
            <a:pPr marL="0" indent="0">
              <a:buNone/>
            </a:pPr>
            <a:endParaRPr lang="en-US" sz="2400" dirty="0">
              <a:latin typeface="Roboto Thin" pitchFamily="2" charset="0"/>
              <a:ea typeface="Roboto Thin" pitchFamily="2" charset="0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(NovaDNG </a:t>
            </a:r>
            <a:r>
              <a:rPr lang="zh-CN" altLang="en-US" sz="1800" dirty="0">
                <a:solidFill>
                  <a:schemeClr val="tx2"/>
                </a:solidFill>
                <a:latin typeface="Roboto Thin" pitchFamily="2" charset="0"/>
                <a:ea typeface="思源黑体 ExtraLight" panose="020B0200000000000000" pitchFamily="34" charset="-122"/>
              </a:rPr>
              <a:t>友情提示</a:t>
            </a:r>
            <a:r>
              <a:rPr lang="en-US" altLang="zh-CN" sz="1800" dirty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: </a:t>
            </a:r>
            <a:r>
              <a:rPr lang="zh-CN" altLang="en-US" sz="1800" dirty="0">
                <a:solidFill>
                  <a:schemeClr val="tx2"/>
                </a:solidFill>
                <a:latin typeface="Roboto Thin" pitchFamily="2" charset="0"/>
                <a:ea typeface="思源黑体 ExtraLight" panose="020B0200000000000000" pitchFamily="34" charset="-122"/>
              </a:rPr>
              <a:t>长时间盯</a:t>
            </a:r>
            <a:r>
              <a:rPr lang="zh-CN" altLang="en-US" sz="1800" dirty="0" smtClean="0">
                <a:solidFill>
                  <a:schemeClr val="tx2"/>
                </a:solidFill>
                <a:latin typeface="Roboto Thin" pitchFamily="2" charset="0"/>
                <a:ea typeface="思源黑体 ExtraLight" panose="020B0200000000000000" pitchFamily="34" charset="-122"/>
              </a:rPr>
              <a:t>着密集的网格</a:t>
            </a:r>
            <a:r>
              <a:rPr lang="zh-CN" altLang="en-US" sz="1800" dirty="0">
                <a:solidFill>
                  <a:schemeClr val="tx2"/>
                </a:solidFill>
                <a:latin typeface="Roboto Thin" pitchFamily="2" charset="0"/>
                <a:ea typeface="思源黑体 ExtraLight" panose="020B0200000000000000" pitchFamily="34" charset="-122"/>
              </a:rPr>
              <a:t>可能会导致视力下降</a:t>
            </a:r>
            <a:r>
              <a:rPr lang="en-US" altLang="zh-CN" sz="1800" dirty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, </a:t>
            </a:r>
            <a:r>
              <a:rPr lang="zh-CN" altLang="en-US" sz="1800" dirty="0">
                <a:solidFill>
                  <a:schemeClr val="tx2"/>
                </a:solidFill>
                <a:latin typeface="Roboto Thin" pitchFamily="2" charset="0"/>
                <a:ea typeface="思源黑体 ExtraLight" panose="020B0200000000000000" pitchFamily="34" charset="-122"/>
              </a:rPr>
              <a:t>注意力涣散</a:t>
            </a:r>
            <a:r>
              <a:rPr lang="en-US" altLang="zh-CN" sz="1800" dirty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, </a:t>
            </a:r>
            <a:r>
              <a:rPr lang="zh-CN" altLang="en-US" sz="1800" dirty="0">
                <a:solidFill>
                  <a:schemeClr val="tx2"/>
                </a:solidFill>
                <a:latin typeface="Roboto Thin" pitchFamily="2" charset="0"/>
                <a:ea typeface="思源黑体 ExtraLight" panose="020B0200000000000000" pitchFamily="34" charset="-122"/>
              </a:rPr>
              <a:t>易怒暴躁等不良</a:t>
            </a:r>
            <a:r>
              <a:rPr lang="zh-CN" altLang="en-US" sz="1800" dirty="0" smtClean="0">
                <a:solidFill>
                  <a:schemeClr val="tx2"/>
                </a:solidFill>
                <a:latin typeface="Roboto Thin" pitchFamily="2" charset="0"/>
                <a:ea typeface="思源黑体 ExtraLight" panose="020B0200000000000000" pitchFamily="34" charset="-122"/>
              </a:rPr>
              <a:t>症状</a:t>
            </a:r>
            <a:r>
              <a:rPr lang="en-US" altLang="zh-CN" sz="18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)</a:t>
            </a:r>
            <a:endParaRPr lang="en-US" altLang="zh-CN" sz="2400" dirty="0">
              <a:solidFill>
                <a:schemeClr val="tx2"/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网格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7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1224604"/>
            <a:ext cx="4860540" cy="563339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包治各种不舒服</a:t>
            </a:r>
            <a:endParaRPr lang="en-US" altLang="zh-CN" sz="4400" dirty="0" smtClean="0">
              <a:solidFill>
                <a:schemeClr val="accent3">
                  <a:lumMod val="40000"/>
                  <a:lumOff val="60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0" indent="0">
              <a:buNone/>
            </a:pPr>
            <a:r>
              <a:rPr lang="en-US" altLang="zh-CN" sz="4800" dirty="0" smtClean="0">
                <a:solidFill>
                  <a:srgbClr val="FF0000"/>
                </a:solidFill>
                <a:latin typeface="Roboto Slab Thin" pitchFamily="2" charset="0"/>
                <a:ea typeface="Roboto Slab Thin" pitchFamily="2" charset="0"/>
              </a:rPr>
              <a:t>Keyline Pushing</a:t>
            </a:r>
          </a:p>
          <a:p>
            <a:pPr marL="0" indent="0">
              <a:buNone/>
            </a:pPr>
            <a:r>
              <a:rPr lang="zh-CN" alt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终结设计师与开发者间的矛盾</a:t>
            </a:r>
            <a:endParaRPr lang="en-US" altLang="zh-CN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用</a:t>
            </a:r>
            <a:r>
              <a:rPr lang="zh-CN" alt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过都说好</a:t>
            </a:r>
            <a:endParaRPr lang="en-US" altLang="zh-CN" sz="3200" dirty="0" smtClean="0">
              <a:solidFill>
                <a:schemeClr val="accent4">
                  <a:lumMod val="60000"/>
                  <a:lumOff val="40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妈妈再也不用担心开发者不做对齐了</a:t>
            </a:r>
            <a:endParaRPr lang="en-US" altLang="zh-CN" sz="1800" dirty="0" smtClean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CN" sz="4000" dirty="0" smtClean="0">
                <a:solidFill>
                  <a:srgbClr val="FF0000"/>
                </a:solidFill>
                <a:latin typeface="Roboto Thin" pitchFamily="2" charset="0"/>
                <a:ea typeface="Roboto Thin" pitchFamily="2" charset="0"/>
                <a:cs typeface="Roboto Light" pitchFamily="50" charset="0"/>
              </a:rPr>
              <a:t>65,535</a:t>
            </a:r>
            <a:r>
              <a:rPr lang="en-US" altLang="zh-CN" sz="4000" dirty="0" smtClean="0">
                <a:solidFill>
                  <a:srgbClr val="FF0000"/>
                </a:solidFill>
                <a:latin typeface="Roboto Thin" pitchFamily="2" charset="0"/>
                <a:ea typeface="Roboto Thin" pitchFamily="2" charset="0"/>
              </a:rPr>
              <a:t> </a:t>
            </a:r>
            <a:r>
              <a:rPr lang="zh-CN" altLang="en-US" sz="4000" dirty="0" smtClean="0">
                <a:solidFill>
                  <a:srgbClr val="FF0000"/>
                </a:solidFill>
                <a:latin typeface="Roboto Thin" pitchFamily="2" charset="0"/>
                <a:ea typeface="思源黑体 ExtraLight" panose="020B0200000000000000" pitchFamily="34" charset="-122"/>
              </a:rPr>
              <a:t>个赞</a:t>
            </a:r>
            <a:r>
              <a:rPr lang="en-US" altLang="zh-CN" sz="4000" dirty="0" smtClean="0">
                <a:solidFill>
                  <a:srgbClr val="FF0000"/>
                </a:solidFill>
                <a:latin typeface="Roboto Thin" pitchFamily="2" charset="0"/>
                <a:ea typeface="思源黑体 ExtraLight" panose="020B0200000000000000" pitchFamily="34" charset="-122"/>
              </a:rPr>
              <a:t>!</a:t>
            </a:r>
            <a:endParaRPr lang="en-US" altLang="zh-CN" sz="4000" dirty="0" smtClean="0">
              <a:solidFill>
                <a:srgbClr val="FF0000"/>
              </a:solidFill>
              <a:latin typeface="Roboto Thin" pitchFamily="2" charset="0"/>
              <a:ea typeface="Roboto Thin" pitchFamily="2" charset="0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2"/>
              </a:solidFill>
              <a:latin typeface="Roboto Thin" pitchFamily="2" charset="0"/>
              <a:ea typeface="Roboto Thin" pitchFamily="2" charset="0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tx2"/>
                </a:solidFill>
                <a:latin typeface="Roboto condensed Light" pitchFamily="2" charset="0"/>
                <a:ea typeface="Roboto condensed Light" pitchFamily="2" charset="0"/>
                <a:cs typeface="Roboto Light" pitchFamily="50" charset="0"/>
              </a:rPr>
              <a:t>BY FAIZ MALKANI</a:t>
            </a:r>
          </a:p>
          <a:p>
            <a:pPr marL="0" indent="0">
              <a:buNone/>
            </a:pPr>
            <a:r>
              <a:rPr lang="en-US" altLang="zh-CN" sz="5400" dirty="0" smtClean="0">
                <a:solidFill>
                  <a:schemeClr val="accent5"/>
                </a:solidFill>
                <a:latin typeface="Roboto Thin" pitchFamily="2" charset="0"/>
                <a:ea typeface="Roboto Thin" pitchFamily="2" charset="0"/>
                <a:cs typeface="Roboto Light" pitchFamily="50" charset="0"/>
              </a:rPr>
              <a:t>goo.gl/yu810S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11152" y="355010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网格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8763" y="0"/>
            <a:ext cx="1196034" cy="1690690"/>
            <a:chOff x="0" y="0"/>
            <a:chExt cx="1196034" cy="169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636" y="607358"/>
            <a:ext cx="4772200" cy="80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1539" y="1078186"/>
            <a:ext cx="8872538" cy="1325563"/>
          </a:xfrm>
        </p:spPr>
        <p:txBody>
          <a:bodyPr/>
          <a:lstStyle/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留白</a:t>
            </a:r>
            <a:endParaRPr lang="en-US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2734" y="24276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2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21539" y="364819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1539" y="2980407"/>
            <a:ext cx="8872538" cy="3877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8DP</a:t>
            </a:r>
            <a:r>
              <a:rPr lang="en-US" altLang="zh-CN" sz="2400" dirty="0" smtClean="0">
                <a:latin typeface="+mn-lt"/>
                <a:ea typeface="+mj-ea"/>
              </a:rPr>
              <a:t> </a:t>
            </a:r>
            <a:r>
              <a:rPr lang="zh-CN" altLang="en-US" sz="2400" dirty="0" smtClean="0">
                <a:latin typeface="+mn-lt"/>
                <a:ea typeface="+mj-ea"/>
              </a:rPr>
              <a:t>最小间距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>
                <a:latin typeface="+mn-lt"/>
                <a:ea typeface="+mj-ea"/>
              </a:rPr>
              <a:t>利用</a:t>
            </a:r>
            <a:r>
              <a:rPr lang="zh-CN" altLang="en-US" sz="2400" dirty="0" smtClean="0">
                <a:latin typeface="+mn-lt"/>
                <a:ea typeface="+mj-ea"/>
              </a:rPr>
              <a:t>留白突出重点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利用留白增大点击范围</a:t>
            </a:r>
            <a:endParaRPr lang="en-US" sz="2400" dirty="0">
              <a:latin typeface="+mn-lt"/>
              <a:ea typeface="+mj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31" y="1740967"/>
            <a:ext cx="3985751" cy="66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36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2485" y="517813"/>
            <a:ext cx="8872538" cy="2167835"/>
          </a:xfrm>
        </p:spPr>
        <p:txBody>
          <a:bodyPr>
            <a:normAutofit/>
          </a:bodyPr>
          <a:lstStyle/>
          <a:p>
            <a:r>
              <a:rPr lang="zh-CN" altLang="en-US" sz="96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比例</a:t>
            </a:r>
            <a:endParaRPr lang="en-US" sz="9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844" y="7800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2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12485" y="0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2485" y="2685648"/>
            <a:ext cx="8872538" cy="3492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dirty="0" smtClean="0">
                <a:latin typeface="+mn-lt"/>
                <a:ea typeface="+mj-ea"/>
              </a:rPr>
              <a:t>控制比例彰显主要内容</a:t>
            </a:r>
            <a:endParaRPr lang="en-US" altLang="zh-CN" sz="40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40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4000" dirty="0" smtClean="0">
                <a:latin typeface="+mn-lt"/>
                <a:ea typeface="+mj-ea"/>
              </a:rPr>
              <a:t>合理填充屏幕内空间</a:t>
            </a:r>
            <a:endParaRPr lang="en-US" altLang="zh-CN" sz="40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(NovaDNG: </a:t>
            </a:r>
            <a:r>
              <a:rPr lang="zh-CN" altLang="en-US" sz="1800" dirty="0" smtClean="0">
                <a:solidFill>
                  <a:schemeClr val="tx2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我真的只是想玩而已</a:t>
            </a:r>
            <a:r>
              <a:rPr lang="en-US" altLang="zh-CN" sz="18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, </a:t>
            </a:r>
            <a:r>
              <a:rPr lang="zh-CN" altLang="en-US" sz="1800" dirty="0" smtClean="0">
                <a:solidFill>
                  <a:schemeClr val="tx2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真的</a:t>
            </a:r>
            <a:r>
              <a:rPr lang="zh-CN" altLang="en-US" sz="1800" dirty="0" smtClean="0">
                <a:solidFill>
                  <a:schemeClr val="tx2"/>
                </a:solidFill>
                <a:latin typeface="Roboto Thin" pitchFamily="2" charset="0"/>
                <a:ea typeface="Source Han Sans CN ExtraLight" panose="020B0200000000000000" pitchFamily="34" charset="-122"/>
              </a:rPr>
              <a:t> </a:t>
            </a:r>
            <a:r>
              <a:rPr lang="en-US" altLang="zh-CN" sz="18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;-P)</a:t>
            </a:r>
            <a:endParaRPr lang="en-US" sz="1800" dirty="0">
              <a:solidFill>
                <a:schemeClr val="tx2"/>
              </a:solidFill>
              <a:latin typeface="Roboto Thin" pitchFamily="2" charset="0"/>
              <a:ea typeface="Roboto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55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7430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2099945"/>
            <a:ext cx="88725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大胆的配色营造视觉冲击力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合理的用色营造品牌形象</a:t>
            </a:r>
            <a:endParaRPr lang="en-US" sz="2400" dirty="0">
              <a:latin typeface="+mn-lt"/>
              <a:ea typeface="+mj-ea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1826" y="0"/>
            <a:ext cx="1196034" cy="1690690"/>
            <a:chOff x="0" y="0"/>
            <a:chExt cx="1196034" cy="16906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011152" y="363669"/>
            <a:ext cx="8872538" cy="1325563"/>
          </a:xfrm>
        </p:spPr>
        <p:txBody>
          <a:bodyPr/>
          <a:lstStyle/>
          <a:p>
            <a:pPr>
              <a:tabLst>
                <a:tab pos="1144588" algn="l"/>
              </a:tabLst>
            </a:pPr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用色</a:t>
            </a:r>
            <a:endParaRPr lang="en-US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</a:t>
            </a:r>
            <a:r>
              <a:rPr lang="zh-CN" altLang="en-US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3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FB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935"/>
            <a:ext cx="10287000" cy="57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6981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2108257"/>
            <a:ext cx="88725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CC00FF"/>
                </a:solidFill>
                <a:latin typeface="+mn-lt"/>
                <a:ea typeface="+mj-ea"/>
              </a:rPr>
              <a:t>大胆的配色营造视觉冲击力</a:t>
            </a:r>
            <a:endParaRPr lang="en-US" altLang="zh-CN" sz="2400" dirty="0" smtClean="0">
              <a:solidFill>
                <a:srgbClr val="CC00FF"/>
              </a:solidFill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00FFCC"/>
                </a:solidFill>
                <a:latin typeface="+mn-lt"/>
                <a:ea typeface="+mj-ea"/>
              </a:rPr>
              <a:t>合理的用色营造品牌形象</a:t>
            </a:r>
            <a:endParaRPr lang="en-US" sz="2400" dirty="0">
              <a:solidFill>
                <a:srgbClr val="00FFCC"/>
              </a:solidFill>
              <a:latin typeface="+mn-lt"/>
              <a:ea typeface="+mj-e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01826" y="0"/>
            <a:ext cx="1196034" cy="1690690"/>
            <a:chOff x="0" y="0"/>
            <a:chExt cx="1196034" cy="169069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2011152" y="363669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pPr>
              <a:tabLst>
                <a:tab pos="1144588" algn="l"/>
              </a:tabLst>
            </a:pPr>
            <a:r>
              <a:rPr lang="zh-CN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用色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solidFill>
                  <a:srgbClr val="00FFFF"/>
                </a:solidFill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solidFill>
                  <a:srgbClr val="00FFFF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solidFill>
                  <a:srgbClr val="00FFFF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solidFill>
                  <a:srgbClr val="00FFFF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</a:t>
            </a:r>
            <a:r>
              <a:rPr lang="zh-CN" altLang="en-US" sz="2800" dirty="0">
                <a:solidFill>
                  <a:srgbClr val="00FFFF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设计</a:t>
            </a:r>
            <a:endParaRPr lang="en-US" sz="2800" dirty="0">
              <a:solidFill>
                <a:srgbClr val="00FFFF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24" y="3477806"/>
            <a:ext cx="2996952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6645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2097509"/>
            <a:ext cx="88725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大胆的配色营造视觉冲击力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合理的用色营造品牌形象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+mn-lt"/>
                <a:ea typeface="+mj-ea"/>
              </a:rPr>
              <a:t>… </a:t>
            </a: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不要太过火</a:t>
            </a:r>
            <a:r>
              <a:rPr lang="en-US" altLang="zh-CN" sz="2400" dirty="0" smtClean="0">
                <a:latin typeface="+mn-lt"/>
                <a:ea typeface="+mj-ea"/>
              </a:rPr>
              <a:t>, </a:t>
            </a:r>
            <a:r>
              <a:rPr lang="zh-CN" altLang="en-US" sz="2400" dirty="0" smtClean="0">
                <a:latin typeface="+mn-lt"/>
                <a:ea typeface="+mj-ea"/>
              </a:rPr>
              <a:t>注意照顾用户的眼睛</a:t>
            </a:r>
            <a:endParaRPr lang="en-US" sz="2400" dirty="0">
              <a:latin typeface="+mn-lt"/>
              <a:ea typeface="+mj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1826" y="0"/>
            <a:ext cx="1196034" cy="1690690"/>
            <a:chOff x="0" y="0"/>
            <a:chExt cx="1196034" cy="16906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2011152" y="363669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pPr>
              <a:tabLst>
                <a:tab pos="1144588" algn="l"/>
              </a:tabLst>
            </a:pPr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用色</a:t>
            </a:r>
            <a:endParaRPr lang="en-US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</a:t>
            </a:r>
            <a:r>
              <a:rPr lang="zh-CN" altLang="en-US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736" y="342392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5669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9375" y="0"/>
            <a:ext cx="385762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1224604"/>
            <a:ext cx="4134275" cy="563339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从图片中提取颜色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符合 </a:t>
            </a:r>
            <a:r>
              <a:rPr lang="en-US" altLang="zh-CN" sz="2400" dirty="0" smtClean="0">
                <a:latin typeface="Roboto Light" pitchFamily="50" charset="0"/>
                <a:ea typeface="Roboto Light" pitchFamily="50" charset="0"/>
                <a:cs typeface="Roboto Light" pitchFamily="50" charset="0"/>
              </a:rPr>
              <a:t>Material Design </a:t>
            </a:r>
            <a:r>
              <a:rPr lang="zh-CN" altLang="en-US" sz="2400" dirty="0" smtClean="0">
                <a:latin typeface="+mn-lt"/>
                <a:ea typeface="+mj-ea"/>
              </a:rPr>
              <a:t>的图片加载方式</a:t>
            </a:r>
            <a:endParaRPr lang="en-US" sz="2400" dirty="0">
              <a:latin typeface="+mn-lt"/>
              <a:ea typeface="+mj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1826" y="0"/>
            <a:ext cx="1196034" cy="1690690"/>
            <a:chOff x="0" y="0"/>
            <a:chExt cx="1196034" cy="16906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2011152" y="363669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pPr>
              <a:tabLst>
                <a:tab pos="1144588" algn="l"/>
              </a:tabLst>
            </a:pPr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用色</a:t>
            </a:r>
            <a:endParaRPr lang="en-US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</a:t>
            </a:r>
            <a:r>
              <a:rPr lang="zh-CN" altLang="en-US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76548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52538821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r="7806"/>
          <a:stretch/>
        </p:blipFill>
        <p:spPr>
          <a:xfrm>
            <a:off x="4411980" y="2212501"/>
            <a:ext cx="5486400" cy="3657600"/>
          </a:xfrm>
          <a:prstGeom prst="rect">
            <a:avLst/>
          </a:prstGeom>
          <a:effectLst>
            <a:outerShdw blurRad="203200" dist="101600" dir="4800000" algn="t" rotWithShape="0">
              <a:prstClr val="black">
                <a:alpha val="34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1224604"/>
            <a:ext cx="4134275" cy="563339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4800" dirty="0" smtClean="0">
                <a:solidFill>
                  <a:srgbClr val="FF0000"/>
                </a:solidFill>
                <a:latin typeface="Roboto Thin" pitchFamily="2" charset="0"/>
                <a:ea typeface="Roboto Thin" pitchFamily="2" charset="0"/>
              </a:rPr>
              <a:t>Palette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 smtClean="0">
                <a:latin typeface="+mj-lt"/>
                <a:ea typeface="+mj-ea"/>
              </a:rPr>
              <a:t>Dark Muted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 smtClean="0">
                <a:latin typeface="+mj-lt"/>
                <a:ea typeface="+mj-ea"/>
              </a:rPr>
              <a:t>Dark Vibrant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 smtClean="0">
                <a:latin typeface="+mj-lt"/>
                <a:ea typeface="+mj-ea"/>
              </a:rPr>
              <a:t>Muted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 smtClean="0">
                <a:latin typeface="+mj-lt"/>
                <a:ea typeface="+mj-ea"/>
              </a:rPr>
              <a:t>Vibrant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 smtClean="0">
                <a:latin typeface="+mj-lt"/>
                <a:ea typeface="+mj-ea"/>
              </a:rPr>
              <a:t>Light Muted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 smtClean="0">
                <a:latin typeface="+mj-lt"/>
                <a:ea typeface="+mj-ea"/>
              </a:rPr>
              <a:t>Light Vibrant</a:t>
            </a:r>
            <a:endParaRPr lang="en-US" sz="2400" dirty="0">
              <a:latin typeface="+mj-lt"/>
              <a:ea typeface="+mj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1826" y="0"/>
            <a:ext cx="1196034" cy="1690690"/>
            <a:chOff x="0" y="0"/>
            <a:chExt cx="1196034" cy="16906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2011152" y="363669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pPr>
              <a:tabLst>
                <a:tab pos="1144588" algn="l"/>
              </a:tabLst>
            </a:pPr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用色</a:t>
            </a:r>
            <a:endParaRPr lang="en-US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</a:t>
            </a:r>
            <a:r>
              <a:rPr lang="zh-CN" altLang="en-US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215604" y="2908675"/>
            <a:ext cx="365760" cy="365760"/>
          </a:xfrm>
          <a:prstGeom prst="ellipse">
            <a:avLst/>
          </a:prstGeom>
          <a:solidFill>
            <a:srgbClr val="98BCD2"/>
          </a:solidFill>
          <a:ln>
            <a:noFill/>
          </a:ln>
          <a:effectLst>
            <a:outerShdw blurRad="762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62547" y="5138581"/>
            <a:ext cx="365760" cy="365760"/>
          </a:xfrm>
          <a:prstGeom prst="ellipse">
            <a:avLst/>
          </a:prstGeom>
          <a:solidFill>
            <a:srgbClr val="88A3BF"/>
          </a:solidFill>
          <a:ln>
            <a:noFill/>
          </a:ln>
          <a:effectLst>
            <a:outerShdw blurRad="762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058183" y="2235013"/>
            <a:ext cx="365760" cy="365760"/>
          </a:xfrm>
          <a:prstGeom prst="ellipse">
            <a:avLst/>
          </a:prstGeom>
          <a:solidFill>
            <a:srgbClr val="6996BE"/>
          </a:solidFill>
          <a:ln>
            <a:noFill/>
          </a:ln>
          <a:effectLst>
            <a:outerShdw blurRad="762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263262" y="3063240"/>
            <a:ext cx="365760" cy="365760"/>
          </a:xfrm>
          <a:prstGeom prst="ellipse">
            <a:avLst/>
          </a:prstGeom>
          <a:solidFill>
            <a:srgbClr val="617A96"/>
          </a:solidFill>
          <a:ln>
            <a:noFill/>
          </a:ln>
          <a:effectLst>
            <a:outerShdw blurRad="762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75303" y="5473861"/>
            <a:ext cx="365760" cy="365760"/>
          </a:xfrm>
          <a:prstGeom prst="ellipse">
            <a:avLst/>
          </a:prstGeom>
          <a:solidFill>
            <a:srgbClr val="29435B"/>
          </a:solidFill>
          <a:ln>
            <a:noFill/>
          </a:ln>
          <a:effectLst>
            <a:outerShdw blurRad="762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144775" y="3285018"/>
            <a:ext cx="365760" cy="365760"/>
          </a:xfrm>
          <a:prstGeom prst="ellipse">
            <a:avLst/>
          </a:prstGeom>
          <a:solidFill>
            <a:srgbClr val="446487"/>
          </a:solidFill>
          <a:ln>
            <a:noFill/>
          </a:ln>
          <a:effectLst>
            <a:outerShdw blurRad="762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15808" y="6320730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Roboto condensed Light" pitchFamily="2" charset="0"/>
                <a:ea typeface="Roboto condensed Light" pitchFamily="2" charset="0"/>
              </a:rPr>
              <a:t>Photo by Romain Guy</a:t>
            </a:r>
            <a:endParaRPr lang="en-US" sz="2000" dirty="0">
              <a:latin typeface="Roboto condensed Light" pitchFamily="2" charset="0"/>
              <a:ea typeface="Roboto condense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44237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2099E-6 4.44444E-6 L -0.56204 -0.09422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02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5358 -0.31273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90" y="-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457E-7 3.7037E-7 L -0.7679 0.13681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95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7531E-6 3.7037E-6 L -0.55355 0.3571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85" y="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5802E-6 -4.44444E-6 L -0.37438 0.35903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19" y="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5679E-6 4.07407E-6 L -0.44707 0.12638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61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1224604"/>
            <a:ext cx="8872538" cy="563339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采用巨幅图片营造视觉冲击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altLang="zh-CN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边对边设计营造沉浸式体验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显示和用户相关的照片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借助抽象图片帮助用户理解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90" y="228600"/>
            <a:ext cx="4056709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1826" y="0"/>
            <a:ext cx="1196034" cy="1690690"/>
            <a:chOff x="0" y="0"/>
            <a:chExt cx="1196034" cy="16906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011152" y="363669"/>
            <a:ext cx="8872538" cy="1325563"/>
          </a:xfrm>
        </p:spPr>
        <p:txBody>
          <a:bodyPr/>
          <a:lstStyle/>
          <a:p>
            <a:pPr>
              <a:tabLst>
                <a:tab pos="1144588" algn="l"/>
              </a:tabLst>
            </a:pPr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用</a:t>
            </a:r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图</a:t>
            </a:r>
            <a:endParaRPr lang="en-US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</a:t>
            </a:r>
            <a:r>
              <a:rPr lang="zh-CN" altLang="en-US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972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705"/>
            <a:ext cx="10287000" cy="471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463"/>
            <a:ext cx="10287000" cy="63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2060848"/>
            <a:ext cx="8275848" cy="47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Material  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/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mə</a:t>
            </a:r>
            <a:r>
              <a:rPr lang="en-US" sz="1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ˈti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(ə)</a:t>
            </a:r>
            <a:r>
              <a:rPr lang="en-US" sz="1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rēəl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/</a:t>
            </a:r>
            <a:r>
              <a:rPr lang="en-US" altLang="zh-CN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 </a:t>
            </a:r>
            <a:endParaRPr lang="en-US" altLang="zh-CN" sz="2400" dirty="0" smtClean="0">
              <a:solidFill>
                <a:schemeClr val="tx1">
                  <a:lumMod val="60000"/>
                  <a:lumOff val="40000"/>
                </a:schemeClr>
              </a:solidFill>
              <a:latin typeface="Roboto Thin" pitchFamily="2" charset="0"/>
              <a:ea typeface="Roboto Thin" pitchFamily="2" charset="0"/>
            </a:endParaRPr>
          </a:p>
          <a:p>
            <a:pPr marL="0" indent="0">
              <a:buNone/>
            </a:pPr>
            <a:endParaRPr lang="en-US" sz="1400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400" i="1" dirty="0" smtClean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matter from which a thing is or can be made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things needed for an activity</a:t>
            </a:r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a person of a specified quality or suitability</a:t>
            </a:r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Facts, Information, Or Ideas For Use In Creating A Book Or Other Work.</a:t>
            </a:r>
          </a:p>
          <a:p>
            <a:pPr lvl="1"/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items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, especially songs or jokes, comprising a performer's act</a:t>
            </a:r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cloth or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fabric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400" i="1" dirty="0" smtClean="0">
                <a:solidFill>
                  <a:schemeClr val="bg2">
                    <a:lumMod val="50000"/>
                  </a:schemeClr>
                </a:solidFill>
              </a:rPr>
              <a:t>Adjective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denoting or consisting of physical objects rather than the mind or spirit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concerned with physical needs or desires</a:t>
            </a:r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lvl="1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concerned with the matter of reasoning, not its form</a:t>
            </a:r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accent1"/>
                </a:solidFill>
                <a:latin typeface="Roboto regular" pitchFamily="2" charset="0"/>
                <a:ea typeface="Roboto regular" pitchFamily="2" charset="0"/>
              </a:rPr>
              <a:t>Important; Essential; Relevant.</a:t>
            </a:r>
          </a:p>
          <a:p>
            <a:pPr lvl="1">
              <a:buFont typeface="+mj-lt"/>
              <a:buAutoNum type="arabicPeriod"/>
            </a:pPr>
            <a:endParaRPr lang="en-US" sz="11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500067" y="-1"/>
            <a:ext cx="1196034" cy="1690690"/>
            <a:chOff x="-61915" y="-1"/>
            <a:chExt cx="1196034" cy="16906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915" y="-1"/>
              <a:ext cx="1196034" cy="169069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0967" y="5784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1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2011152" y="2766218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何为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/>
              <a:t>Material Design?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1152" y="3877376"/>
            <a:ext cx="6202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ea typeface="Roboto Light" pitchFamily="2" charset="0"/>
              </a:rPr>
              <a:t>2.     Facts</a:t>
            </a:r>
            <a:r>
              <a:rPr lang="en-US" sz="1400" dirty="0">
                <a:solidFill>
                  <a:schemeClr val="accent1"/>
                </a:solidFill>
                <a:ea typeface="Roboto Light" pitchFamily="2" charset="0"/>
              </a:rPr>
              <a:t>, Information, Or Ideas For Use In Creating A Book Or Other Work</a:t>
            </a:r>
            <a:r>
              <a:rPr lang="en-US" sz="1400" dirty="0" smtClean="0">
                <a:solidFill>
                  <a:schemeClr val="accent1"/>
                </a:solidFill>
                <a:ea typeface="Roboto Light" pitchFamily="2" charset="0"/>
              </a:rPr>
              <a:t>. </a:t>
            </a:r>
            <a:endParaRPr lang="en-US" sz="1400" dirty="0">
              <a:solidFill>
                <a:schemeClr val="accent1"/>
              </a:solidFill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645933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6914E-6 1.48148E-6 L 2.46914E-6 -0.40347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3" grpId="1" uiExpand="1" build="allAtOnce"/>
      <p:bldP spid="3" grpId="2" uiExpand="1" build="p"/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620"/>
            <a:ext cx="10287000" cy="47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2062389"/>
            <a:ext cx="88725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采用巨幅图片营造视觉冲击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altLang="zh-CN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边对边设计营造沉浸式体验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显示和用户相关的照片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+mn-lt"/>
                <a:ea typeface="+mj-ea"/>
              </a:rPr>
              <a:t>借助抽象图片帮助用户理解</a:t>
            </a:r>
            <a:endParaRPr lang="en-US" altLang="zh-CN" sz="2400" dirty="0" smtClean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  <a:p>
            <a:pPr marL="0" indent="0">
              <a:buNone/>
            </a:pPr>
            <a:endParaRPr lang="en-US" sz="2400" dirty="0">
              <a:latin typeface="+mn-lt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90" y="228600"/>
            <a:ext cx="4056709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1826" y="0"/>
            <a:ext cx="1196034" cy="1690690"/>
            <a:chOff x="0" y="0"/>
            <a:chExt cx="1196034" cy="16906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011152" y="363669"/>
            <a:ext cx="8872538" cy="1325563"/>
          </a:xfrm>
        </p:spPr>
        <p:txBody>
          <a:bodyPr/>
          <a:lstStyle/>
          <a:p>
            <a:pPr>
              <a:tabLst>
                <a:tab pos="1144588" algn="l"/>
              </a:tabLst>
            </a:pPr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用</a:t>
            </a:r>
            <a:r>
              <a:rPr lang="zh-CN" altLang="en-US" dirty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图</a:t>
            </a:r>
            <a:endParaRPr lang="en-US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11152" y="80084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Material Design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之核心 </a:t>
            </a:r>
            <a:r>
              <a:rPr lang="en-US" altLang="zh-CN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– </a:t>
            </a:r>
            <a:r>
              <a:rPr lang="zh-CN" altLang="en-US" sz="2800" dirty="0" smtClean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视觉</a:t>
            </a:r>
            <a:r>
              <a:rPr lang="zh-CN" altLang="en-US" sz="28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设计</a:t>
            </a:r>
            <a:endParaRPr lang="en-US" sz="2800" dirty="0"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11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504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06186" y="0"/>
            <a:ext cx="1196034" cy="1690690"/>
            <a:chOff x="0" y="0"/>
            <a:chExt cx="1196034" cy="16906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96034" cy="169069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45657" y="24276"/>
              <a:ext cx="898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Roboto Thin" pitchFamily="2" charset="0"/>
                  <a:ea typeface="Roboto Thin" pitchFamily="2" charset="0"/>
                </a:rPr>
                <a:t>3</a:t>
              </a:r>
              <a:endParaRPr lang="en-US" sz="72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2011152" y="2766218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dirty="0"/>
              <a:t>Material Design </a:t>
            </a:r>
            <a:r>
              <a:rPr lang="zh-CN" altLang="en-US" dirty="0" smtClean="0">
                <a:latin typeface="+mj-ea"/>
                <a:ea typeface="+mj-ea"/>
              </a:rPr>
              <a:t>之</a:t>
            </a:r>
            <a:r>
              <a:rPr lang="zh-CN" altLang="en-US" dirty="0">
                <a:latin typeface="+mj-ea"/>
                <a:ea typeface="+mj-ea"/>
              </a:rPr>
              <a:t>未来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623398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6914E-6 1.48148E-6 L 2.46914E-6 -0.40347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19" y="4713884"/>
            <a:ext cx="1097280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85" y="2832425"/>
            <a:ext cx="1216152" cy="1216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85" y="1066800"/>
            <a:ext cx="1216152" cy="1216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4706653"/>
            <a:ext cx="1216152" cy="1216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820924"/>
            <a:ext cx="1216152" cy="12161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1059569"/>
            <a:ext cx="1216152" cy="12161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  <a:effectLst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13150" y="-1715850"/>
            <a:ext cx="6860700" cy="10287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2400" y="-2700"/>
            <a:ext cx="4991100" cy="6863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800" dirty="0" smtClean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Multi</a:t>
            </a:r>
            <a:r>
              <a:rPr lang="en-US" sz="8800" dirty="0" smtClean="0">
                <a:latin typeface="Roboto Thin" pitchFamily="2" charset="0"/>
                <a:ea typeface="Roboto Thin" pitchFamily="2" charset="0"/>
              </a:rPr>
              <a:t>-</a:t>
            </a:r>
          </a:p>
          <a:p>
            <a:r>
              <a:rPr lang="en-US" sz="8800" dirty="0" smtClean="0">
                <a:latin typeface="Roboto Thin" pitchFamily="2" charset="0"/>
                <a:ea typeface="Roboto Thin" pitchFamily="2" charset="0"/>
              </a:rPr>
              <a:t>Devices</a:t>
            </a:r>
          </a:p>
          <a:p>
            <a:r>
              <a:rPr lang="en-US" sz="8800" dirty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&amp;</a:t>
            </a:r>
            <a:endParaRPr lang="en-US" sz="8800" dirty="0" smtClean="0">
              <a:solidFill>
                <a:schemeClr val="tx2"/>
              </a:solidFill>
              <a:latin typeface="Roboto Thin" pitchFamily="2" charset="0"/>
              <a:ea typeface="Roboto Thin" pitchFamily="2" charset="0"/>
            </a:endParaRPr>
          </a:p>
          <a:p>
            <a:r>
              <a:rPr lang="en-US" sz="8800" dirty="0" smtClean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Cross</a:t>
            </a:r>
            <a:r>
              <a:rPr lang="en-US" sz="8800" dirty="0" smtClean="0">
                <a:latin typeface="Roboto Thin" pitchFamily="2" charset="0"/>
                <a:ea typeface="Roboto Thin" pitchFamily="2" charset="0"/>
              </a:rPr>
              <a:t>-</a:t>
            </a:r>
          </a:p>
          <a:p>
            <a:r>
              <a:rPr lang="en-US" sz="8800" dirty="0" smtClean="0">
                <a:latin typeface="Roboto Thin" pitchFamily="2" charset="0"/>
                <a:ea typeface="Roboto Thin" pitchFamily="2" charset="0"/>
              </a:rPr>
              <a:t>Platform</a:t>
            </a:r>
            <a:endParaRPr lang="en-US" sz="8800" dirty="0">
              <a:latin typeface="Roboto Thin" pitchFamily="2" charset="0"/>
              <a:ea typeface="Roboto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6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152" y="0"/>
            <a:ext cx="8872538" cy="1325563"/>
          </a:xfrm>
        </p:spPr>
        <p:txBody>
          <a:bodyPr/>
          <a:lstStyle/>
          <a:p>
            <a:r>
              <a:rPr lang="en-US" altLang="zh-CN" dirty="0" smtClean="0"/>
              <a:t>Material Design </a:t>
            </a:r>
            <a:r>
              <a:rPr lang="zh-CN" altLang="en-US" dirty="0" smtClean="0">
                <a:latin typeface="+mj-ea"/>
                <a:ea typeface="+mj-ea"/>
              </a:rPr>
              <a:t>之未来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843" y="24276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3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68860"/>
            <a:ext cx="9525000" cy="4067175"/>
          </a:xfrm>
          <a:prstGeom prst="rect">
            <a:avLst/>
          </a:prstGeom>
          <a:effectLst>
            <a:outerShdw blurRad="101600" dist="508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804" y="4509120"/>
            <a:ext cx="2130552" cy="21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152" y="0"/>
            <a:ext cx="8872538" cy="1325563"/>
          </a:xfrm>
        </p:spPr>
        <p:txBody>
          <a:bodyPr/>
          <a:lstStyle/>
          <a:p>
            <a:r>
              <a:rPr lang="en-US" altLang="zh-CN" dirty="0" smtClean="0"/>
              <a:t>Material Design </a:t>
            </a:r>
            <a:r>
              <a:rPr lang="zh-CN" altLang="en-US" dirty="0" smtClean="0">
                <a:latin typeface="+mj-ea"/>
                <a:ea typeface="+mj-ea"/>
              </a:rPr>
              <a:t>之未来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843" y="24276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3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60" y="1016732"/>
            <a:ext cx="10058400" cy="6035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804" y="4509120"/>
            <a:ext cx="2130552" cy="21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8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5996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0007" y="24276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X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11152" y="86148"/>
            <a:ext cx="8872538" cy="535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r>
              <a:rPr lang="en-US" altLang="zh-CN" sz="2800" dirty="0" smtClean="0">
                <a:latin typeface="Roboto Thin" pitchFamily="2" charset="0"/>
                <a:ea typeface="Roboto Thin" pitchFamily="2" charset="0"/>
              </a:rPr>
              <a:t>Extra/QA </a:t>
            </a:r>
            <a:endParaRPr lang="en-US" sz="2800" dirty="0">
              <a:latin typeface="汉仪特细等线简" panose="02010604000101010101" pitchFamily="2" charset="-122"/>
              <a:ea typeface="汉仪特细等线简" panose="02010604000101010101" pitchFamily="2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11152" y="2033904"/>
            <a:ext cx="6300091" cy="48233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gero.hsu</a:t>
            </a:r>
            <a:r>
              <a:rPr lang="en-US" altLang="zh-CN" sz="2400" dirty="0" smtClean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@</a:t>
            </a: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gmail.com </a:t>
            </a:r>
            <a:r>
              <a:rPr lang="en-US" altLang="zh-CN" sz="2400" dirty="0">
                <a:latin typeface="Roboto Thin" pitchFamily="2" charset="0"/>
                <a:ea typeface="Roboto Thin" pitchFamily="2" charset="0"/>
              </a:rPr>
              <a:t>(Hangouts are welcome</a:t>
            </a: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!)</a:t>
            </a:r>
            <a:endParaRPr lang="en-US" altLang="zh-CN" sz="2400" dirty="0">
              <a:latin typeface="Roboto Thin" pitchFamily="2" charset="0"/>
              <a:ea typeface="Roboto Thin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+</a:t>
            </a:r>
            <a:r>
              <a:rPr lang="en-US" altLang="zh-CN" sz="2400" dirty="0">
                <a:latin typeface="Roboto Thin" pitchFamily="2" charset="0"/>
                <a:ea typeface="Roboto Thin" pitchFamily="2" charset="0"/>
              </a:rPr>
              <a:t>Geoffrey.R </a:t>
            </a: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HSU</a:t>
            </a:r>
            <a:endParaRPr lang="en-US" altLang="zh-CN" sz="2400" dirty="0">
              <a:latin typeface="Roboto Thin" pitchFamily="2" charset="0"/>
              <a:ea typeface="Roboto Thin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accent1"/>
                </a:solidFill>
                <a:latin typeface="Roboto Thin" pitchFamily="2" charset="0"/>
                <a:ea typeface="Roboto Thin" pitchFamily="2" charset="0"/>
              </a:rPr>
              <a:t>@</a:t>
            </a:r>
            <a:r>
              <a:rPr lang="en-US" altLang="zh-CN" sz="2400" dirty="0">
                <a:latin typeface="Roboto Thin" pitchFamily="2" charset="0"/>
                <a:ea typeface="Roboto Thin" pitchFamily="2" charset="0"/>
              </a:rPr>
              <a:t>NovaDNG (</a:t>
            </a: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twitter)</a:t>
            </a:r>
            <a:endParaRPr lang="en-US" altLang="zh-CN" sz="2400" dirty="0">
              <a:latin typeface="Roboto Thin" pitchFamily="2" charset="0"/>
              <a:ea typeface="Roboto Thin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Roboto Thin" pitchFamily="2" charset="0"/>
                <a:ea typeface="Roboto Thin" pitchFamily="2" charset="0"/>
              </a:rPr>
              <a:t>NovaDNG@</a:t>
            </a:r>
            <a:r>
              <a:rPr lang="zh-CN" altLang="en-US" sz="24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知乎</a:t>
            </a:r>
            <a:r>
              <a:rPr lang="en-US" altLang="zh-CN" sz="2400" dirty="0">
                <a:latin typeface="Roboto Thin" pitchFamily="2" charset="0"/>
                <a:ea typeface="Roboto Thin" pitchFamily="2" charset="0"/>
              </a:rPr>
              <a:t>: </a:t>
            </a: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www.zhihu.com/people/GeoffreyR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	</a:t>
            </a: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(</a:t>
            </a:r>
            <a:r>
              <a:rPr lang="zh-CN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Roboto Thin" pitchFamily="2" charset="0"/>
                <a:ea typeface="思源黑体 ExtraLight" panose="020B0200000000000000" pitchFamily="34" charset="-122"/>
              </a:rPr>
              <a:t>知乎长期招聘运营</a:t>
            </a: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, </a:t>
            </a:r>
            <a:r>
              <a:rPr lang="zh-CN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Roboto Thin" pitchFamily="2" charset="0"/>
                <a:ea typeface="思源黑体 ExtraLight" panose="020B0200000000000000" pitchFamily="34" charset="-122"/>
              </a:rPr>
              <a:t>开发</a:t>
            </a: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, </a:t>
            </a:r>
            <a:r>
              <a:rPr lang="zh-CN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Roboto Thin" pitchFamily="2" charset="0"/>
                <a:ea typeface="思源黑体 ExtraLight" panose="020B0200000000000000" pitchFamily="34" charset="-122"/>
              </a:rPr>
              <a:t>设计</a:t>
            </a: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Roboto Thin" pitchFamily="2" charset="0"/>
                <a:ea typeface="Roboto Thin" pitchFamily="2" charset="0"/>
              </a:rPr>
              <a:t>...)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  <a:latin typeface="Roboto Thin" pitchFamily="2" charset="0"/>
              <a:ea typeface="Roboto Thin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800" dirty="0" smtClean="0">
              <a:latin typeface="Roboto Thin" pitchFamily="2" charset="0"/>
              <a:ea typeface="Roboto Thin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NovaDNG</a:t>
            </a:r>
            <a:r>
              <a:rPr lang="en-US" altLang="zh-CN" sz="2400" dirty="0">
                <a:latin typeface="Roboto Thin" pitchFamily="2" charset="0"/>
                <a:ea typeface="Roboto Thin" pitchFamily="2" charset="0"/>
              </a:rPr>
              <a:t>@</a:t>
            </a:r>
            <a:r>
              <a:rPr lang="zh-CN" altLang="en-US" sz="2400" dirty="0"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锋客网</a:t>
            </a:r>
            <a:r>
              <a:rPr lang="en-US" altLang="zh-CN" sz="2400" dirty="0">
                <a:latin typeface="Roboto Thin" pitchFamily="2" charset="0"/>
                <a:ea typeface="Roboto Thin" pitchFamily="2" charset="0"/>
              </a:rPr>
              <a:t>: </a:t>
            </a: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www.phonekr.com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Ingress: NovaDNG (</a:t>
            </a:r>
            <a:r>
              <a:rPr lang="en-US" altLang="zh-CN" sz="2400" dirty="0">
                <a:solidFill>
                  <a:srgbClr val="00B050"/>
                </a:solidFill>
                <a:latin typeface="Roboto Thin" pitchFamily="2" charset="0"/>
                <a:ea typeface="Roboto Thin" pitchFamily="2" charset="0"/>
              </a:rPr>
              <a:t>Enlightened</a:t>
            </a:r>
            <a:r>
              <a:rPr lang="en-US" altLang="zh-CN" sz="2400" dirty="0" smtClean="0">
                <a:latin typeface="Roboto Thin" pitchFamily="2" charset="0"/>
                <a:ea typeface="Roboto Thin" pitchFamily="2" charset="0"/>
              </a:rPr>
              <a:t>)</a:t>
            </a:r>
            <a:endParaRPr lang="en-US" altLang="zh-CN" sz="2400" dirty="0"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11152" y="363669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Slab Light" pitchFamily="2" charset="0"/>
                <a:ea typeface="Roboto Slab Light" pitchFamily="2" charset="0"/>
                <a:cs typeface="+mj-cs"/>
              </a:defRPr>
            </a:lvl1pPr>
          </a:lstStyle>
          <a:p>
            <a:pPr>
              <a:tabLst>
                <a:tab pos="1144588" algn="l"/>
              </a:tabLst>
            </a:pPr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联系我</a:t>
            </a:r>
            <a:endParaRPr lang="en-US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76" y="4041068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820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152" y="0"/>
            <a:ext cx="8872538" cy="1325563"/>
          </a:xfrm>
        </p:spPr>
        <p:txBody>
          <a:bodyPr/>
          <a:lstStyle/>
          <a:p>
            <a:r>
              <a:rPr lang="zh-CN" altLang="en-US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何为 </a:t>
            </a:r>
            <a:r>
              <a:rPr lang="en-US" altLang="zh-CN" dirty="0" smtClean="0"/>
              <a:t>Material Design?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152" y="2897881"/>
            <a:ext cx="8335736" cy="482509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Material Design: </a:t>
            </a: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2000" dirty="0" smtClean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为呈现精髓而设计</a:t>
            </a:r>
            <a:r>
              <a:rPr lang="en-US" altLang="zh-CN" sz="2000" dirty="0" smtClean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, </a:t>
            </a:r>
            <a:r>
              <a:rPr lang="zh-CN" altLang="en-US" sz="2000" dirty="0" smtClean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为还原本质而设计</a:t>
            </a:r>
            <a:endParaRPr lang="en-US" altLang="zh-CN" sz="2000" dirty="0" smtClean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indent="0">
              <a:buNone/>
            </a:pPr>
            <a:endParaRPr lang="en-US" altLang="zh-CN" sz="2000" dirty="0">
              <a:latin typeface="方正等线" panose="03000509000000000000" pitchFamily="65" charset="-122"/>
              <a:ea typeface="方正等线" panose="03000509000000000000" pitchFamily="65" charset="-122"/>
            </a:endParaRPr>
          </a:p>
          <a:p>
            <a:pPr marL="0" indent="0">
              <a:buNone/>
            </a:pPr>
            <a:r>
              <a:rPr lang="zh-CN" altLang="en-US" sz="20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材料设计</a:t>
            </a:r>
            <a:r>
              <a:rPr lang="en-US" altLang="zh-CN" sz="20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  <a:r>
              <a:rPr lang="zh-CN" altLang="en-US" sz="20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材质设计</a:t>
            </a:r>
            <a:r>
              <a:rPr lang="en-US" altLang="zh-CN" sz="2000" dirty="0" smtClean="0">
                <a:latin typeface="思源黑体 Light" panose="020B0300000000000000" pitchFamily="34" charset="-122"/>
                <a:ea typeface="思源黑体 Light" panose="020B0300000000000000" pitchFamily="34" charset="-122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598" y="0"/>
            <a:ext cx="898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Roboto Thin" pitchFamily="2" charset="0"/>
                <a:ea typeface="Roboto Thin" pitchFamily="2" charset="0"/>
              </a:rPr>
              <a:t>1</a:t>
            </a:r>
            <a:endParaRPr lang="en-US" sz="7200" dirty="0">
              <a:solidFill>
                <a:schemeClr val="tx2">
                  <a:lumMod val="20000"/>
                  <a:lumOff val="80000"/>
                </a:schemeClr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11152" y="4502484"/>
            <a:ext cx="2294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strike="sngStrike" dirty="0">
                <a:solidFill>
                  <a:srgbClr val="949596">
                    <a:lumMod val="60000"/>
                    <a:lumOff val="40000"/>
                  </a:srgb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材料设计</a:t>
            </a:r>
            <a:r>
              <a:rPr lang="en-US" altLang="zh-CN" sz="2000" strike="sngStrike" dirty="0">
                <a:solidFill>
                  <a:srgbClr val="949596">
                    <a:lumMod val="60000"/>
                    <a:lumOff val="40000"/>
                  </a:srgb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  <a:r>
              <a:rPr lang="zh-CN" altLang="en-US" sz="2000" strike="sngStrike" dirty="0">
                <a:solidFill>
                  <a:srgbClr val="949596">
                    <a:lumMod val="60000"/>
                    <a:lumOff val="40000"/>
                  </a:srgb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材质设计</a:t>
            </a:r>
            <a:endParaRPr lang="en-US" altLang="zh-CN" sz="2000" strike="sngStrike" dirty="0">
              <a:solidFill>
                <a:srgbClr val="949596">
                  <a:lumMod val="60000"/>
                  <a:lumOff val="40000"/>
                </a:srgb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4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79104" y="4977172"/>
            <a:ext cx="9344226" cy="173893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0700" dirty="0" smtClean="0">
                <a:solidFill>
                  <a:schemeClr val="accent2"/>
                </a:solidFill>
                <a:latin typeface="Roboto Thin" pitchFamily="2" charset="0"/>
                <a:ea typeface="Roboto Thin" pitchFamily="2" charset="0"/>
              </a:rPr>
              <a:t>Material </a:t>
            </a:r>
            <a:r>
              <a:rPr lang="en-US" altLang="zh-CN" sz="10700" dirty="0" smtClean="0">
                <a:solidFill>
                  <a:schemeClr val="tx2"/>
                </a:solidFill>
                <a:latin typeface="Roboto Thin" pitchFamily="2" charset="0"/>
                <a:ea typeface="Roboto Thin" pitchFamily="2" charset="0"/>
              </a:rPr>
              <a:t>Design</a:t>
            </a:r>
            <a:endParaRPr lang="en-US" sz="10700" dirty="0">
              <a:solidFill>
                <a:schemeClr val="tx2"/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36" y="89627"/>
            <a:ext cx="1872780" cy="6678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700" dirty="0" smtClean="0">
                <a:solidFill>
                  <a:schemeClr val="tx2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原</a:t>
            </a:r>
            <a:endParaRPr lang="en-US" altLang="zh-CN" sz="10700" dirty="0" smtClean="0">
              <a:solidFill>
                <a:schemeClr val="tx2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r>
              <a:rPr lang="zh-CN" altLang="en-US" sz="10700" dirty="0" smtClean="0">
                <a:solidFill>
                  <a:schemeClr val="accent1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质</a:t>
            </a:r>
            <a:endParaRPr lang="en-US" altLang="zh-CN" sz="10700" dirty="0" smtClean="0">
              <a:solidFill>
                <a:schemeClr val="accent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r>
              <a:rPr lang="zh-CN" altLang="en-US" sz="10700" dirty="0" smtClean="0">
                <a:solidFill>
                  <a:schemeClr val="tx2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设</a:t>
            </a:r>
            <a:endParaRPr lang="en-US" altLang="zh-CN" sz="10700" dirty="0" smtClean="0">
              <a:solidFill>
                <a:schemeClr val="tx2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  <a:p>
            <a:r>
              <a:rPr lang="zh-CN" altLang="en-US" sz="10700" dirty="0" smtClean="0">
                <a:solidFill>
                  <a:schemeClr val="tx2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计</a:t>
            </a:r>
            <a:endParaRPr lang="en-US" sz="10700" dirty="0">
              <a:solidFill>
                <a:schemeClr val="accent1"/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381000"/>
            <a:ext cx="6841067" cy="3848100"/>
          </a:xfrm>
          <a:prstGeom prst="rect">
            <a:avLst/>
          </a:prstGeom>
          <a:effectLst>
            <a:outerShdw blurRad="508000" dist="254000" dir="5400000" algn="ctr" rotWithShape="0">
              <a:schemeClr val="tx1">
                <a:alpha val="34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1752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1952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s">
  <a:themeElements>
    <a:clrScheme name="Press + Android 0.1">
      <a:dk1>
        <a:srgbClr val="3D3D3F"/>
      </a:dk1>
      <a:lt1>
        <a:srgbClr val="E9E9E9"/>
      </a:lt1>
      <a:dk2>
        <a:srgbClr val="949596"/>
      </a:dk2>
      <a:lt2>
        <a:srgbClr val="E7E6E6"/>
      </a:lt2>
      <a:accent1>
        <a:srgbClr val="E52128"/>
      </a:accent1>
      <a:accent2>
        <a:srgbClr val="CF0017"/>
      </a:accent2>
      <a:accent3>
        <a:srgbClr val="990012"/>
      </a:accent3>
      <a:accent4>
        <a:srgbClr val="660E11"/>
      </a:accent4>
      <a:accent5>
        <a:srgbClr val="33B5E5"/>
      </a:accent5>
      <a:accent6>
        <a:srgbClr val="0099CC"/>
      </a:accent6>
      <a:hlink>
        <a:srgbClr val="E2001A"/>
      </a:hlink>
      <a:folHlink>
        <a:srgbClr val="7A000E"/>
      </a:folHlink>
    </a:clrScheme>
    <a:fontScheme name="Roboto">
      <a:majorFont>
        <a:latin typeface="Roboto Slab Light"/>
        <a:ea typeface="思源黑体 Light"/>
        <a:cs typeface=""/>
      </a:majorFont>
      <a:minorFont>
        <a:latin typeface="Roboto regular"/>
        <a:ea typeface="思源黑体 Normal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s" id="{FE476ED6-1B71-4C15-8CC0-007BD313B362}" vid="{B6BE7F51-E003-4E2A-A457-06531B1190F3}"/>
    </a:ext>
  </a:extLst>
</a:theme>
</file>

<file path=ppt/theme/theme2.xml><?xml version="1.0" encoding="utf-8"?>
<a:theme xmlns:a="http://schemas.openxmlformats.org/drawingml/2006/main" name="1_Press">
  <a:themeElements>
    <a:clrScheme name="Material 500">
      <a:dk1>
        <a:srgbClr val="333333"/>
      </a:dk1>
      <a:lt1>
        <a:srgbClr val="EEEEEE"/>
      </a:lt1>
      <a:dk2>
        <a:srgbClr val="1E3238"/>
      </a:dk2>
      <a:lt2>
        <a:srgbClr val="CFD8DC"/>
      </a:lt2>
      <a:accent1>
        <a:srgbClr val="9C27B0"/>
      </a:accent1>
      <a:accent2>
        <a:srgbClr val="03A9F4"/>
      </a:accent2>
      <a:accent3>
        <a:srgbClr val="607D8B"/>
      </a:accent3>
      <a:accent4>
        <a:srgbClr val="FFC107"/>
      </a:accent4>
      <a:accent5>
        <a:srgbClr val="F44336"/>
      </a:accent5>
      <a:accent6>
        <a:srgbClr val="4CAF50"/>
      </a:accent6>
      <a:hlink>
        <a:srgbClr val="33B5E5"/>
      </a:hlink>
      <a:folHlink>
        <a:srgbClr val="8E24AA"/>
      </a:folHlink>
    </a:clrScheme>
    <a:fontScheme name="Roboto + Source Han Sans">
      <a:majorFont>
        <a:latin typeface="Roboto Thin"/>
        <a:ea typeface="思源黑体 ExtraLight"/>
        <a:cs typeface=""/>
      </a:majorFont>
      <a:minorFont>
        <a:latin typeface="Roboto Light"/>
        <a:ea typeface="思源黑体 Light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s" id="{FE476ED6-1B71-4C15-8CC0-007BD313B362}" vid="{B6BE7F51-E003-4E2A-A457-06531B1190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Press</Template>
  <TotalTime>7131</TotalTime>
  <Words>1305</Words>
  <Application>Microsoft Office PowerPoint</Application>
  <PresentationFormat>35mm Slides</PresentationFormat>
  <Paragraphs>427</Paragraphs>
  <Slides>68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111" baseType="lpstr">
      <vt:lpstr>Roboto condensed bold</vt:lpstr>
      <vt:lpstr>汉仪旗黑-45S</vt:lpstr>
      <vt:lpstr>汉仪特细等线简</vt:lpstr>
      <vt:lpstr>思源黑体 ExtraLight</vt:lpstr>
      <vt:lpstr>汉仪旗黑-80W</vt:lpstr>
      <vt:lpstr>汉仪旗黑-70S</vt:lpstr>
      <vt:lpstr>Roboto Bold</vt:lpstr>
      <vt:lpstr>思源黑体 Light</vt:lpstr>
      <vt:lpstr>Roboto medium</vt:lpstr>
      <vt:lpstr>汉仪旗黑-35S</vt:lpstr>
      <vt:lpstr>Segoe UI Light</vt:lpstr>
      <vt:lpstr>汉仪旗黑-25简繁</vt:lpstr>
      <vt:lpstr>Calibri</vt:lpstr>
      <vt:lpstr>汉仪旗黑-55S</vt:lpstr>
      <vt:lpstr>思源黑體 Bold</vt:lpstr>
      <vt:lpstr>汉仪旗黑-95W</vt:lpstr>
      <vt:lpstr>Roboto Black</vt:lpstr>
      <vt:lpstr>汉仪旗黑-40S</vt:lpstr>
      <vt:lpstr>汉仪旗黑-65S</vt:lpstr>
      <vt:lpstr>Roboto Thin</vt:lpstr>
      <vt:lpstr>方正等线</vt:lpstr>
      <vt:lpstr>汉仪旗黑-85S</vt:lpstr>
      <vt:lpstr>汉仪旗黑-60S</vt:lpstr>
      <vt:lpstr>思源黑体 Medium</vt:lpstr>
      <vt:lpstr>Roboto Slab Thin</vt:lpstr>
      <vt:lpstr>Roboto regular</vt:lpstr>
      <vt:lpstr>Roboto condensed Light</vt:lpstr>
      <vt:lpstr>Roboto Light</vt:lpstr>
      <vt:lpstr>Source Han Sans CN light</vt:lpstr>
      <vt:lpstr>Droid Sans Fallback</vt:lpstr>
      <vt:lpstr>Roboto Slab Light</vt:lpstr>
      <vt:lpstr>Source Han Sans CN ExtraLight</vt:lpstr>
      <vt:lpstr>思源黑体 Bold</vt:lpstr>
      <vt:lpstr>汉仪旗黑-90W</vt:lpstr>
      <vt:lpstr>Arial</vt:lpstr>
      <vt:lpstr>汉仪旗黑-105简繁</vt:lpstr>
      <vt:lpstr>思源黑体 Heavy</vt:lpstr>
      <vt:lpstr>汉仪旗黑-50S</vt:lpstr>
      <vt:lpstr>汉仪旗黑-75W</vt:lpstr>
      <vt:lpstr>思源黑体 Normal</vt:lpstr>
      <vt:lpstr>思源黑体 Regular</vt:lpstr>
      <vt:lpstr>Press</vt:lpstr>
      <vt:lpstr>1_Press</vt:lpstr>
      <vt:lpstr>PowerPoint Presentation</vt:lpstr>
      <vt:lpstr>DESIGNING  Material</vt:lpstr>
      <vt:lpstr>警告</vt:lpstr>
      <vt:lpstr>警告</vt:lpstr>
      <vt:lpstr>PowerPoint Presentation</vt:lpstr>
      <vt:lpstr>PowerPoint Presentation</vt:lpstr>
      <vt:lpstr>何为 Material Design?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网格</vt:lpstr>
      <vt:lpstr>PowerPoint Presentation</vt:lpstr>
      <vt:lpstr>PowerPoint Presentation</vt:lpstr>
      <vt:lpstr>留白</vt:lpstr>
      <vt:lpstr>比例</vt:lpstr>
      <vt:lpstr>用色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用图</vt:lpstr>
      <vt:lpstr>PowerPoint Presentation</vt:lpstr>
      <vt:lpstr>PowerPoint Presentation</vt:lpstr>
      <vt:lpstr>PowerPoint Presentation</vt:lpstr>
      <vt:lpstr>用图</vt:lpstr>
      <vt:lpstr>PowerPoint Presentation</vt:lpstr>
      <vt:lpstr>PowerPoint Presentation</vt:lpstr>
      <vt:lpstr>PowerPoint Presentation</vt:lpstr>
      <vt:lpstr>Material Design 之未来</vt:lpstr>
      <vt:lpstr>Material Design 之未来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Material</dc:title>
  <dc:creator>NovaDNG</dc:creator>
  <cp:lastModifiedBy>Geoffrey.R HSU</cp:lastModifiedBy>
  <cp:revision>205</cp:revision>
  <dcterms:created xsi:type="dcterms:W3CDTF">2014-07-10T01:31:56Z</dcterms:created>
  <dcterms:modified xsi:type="dcterms:W3CDTF">2015-04-24T12:18:47Z</dcterms:modified>
</cp:coreProperties>
</file>